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5"/>
  </p:notesMasterIdLst>
  <p:sldIdLst>
    <p:sldId id="256" r:id="rId2"/>
    <p:sldId id="261" r:id="rId3"/>
    <p:sldId id="262" r:id="rId4"/>
    <p:sldId id="267" r:id="rId5"/>
    <p:sldId id="263" r:id="rId6"/>
    <p:sldId id="268" r:id="rId7"/>
    <p:sldId id="269" r:id="rId8"/>
    <p:sldId id="270" r:id="rId9"/>
    <p:sldId id="358" r:id="rId10"/>
    <p:sldId id="360" r:id="rId11"/>
    <p:sldId id="361" r:id="rId12"/>
    <p:sldId id="362" r:id="rId13"/>
    <p:sldId id="363" r:id="rId14"/>
    <p:sldId id="365" r:id="rId15"/>
    <p:sldId id="359" r:id="rId16"/>
    <p:sldId id="281" r:id="rId17"/>
    <p:sldId id="271" r:id="rId18"/>
    <p:sldId id="272" r:id="rId19"/>
    <p:sldId id="273" r:id="rId20"/>
    <p:sldId id="364" r:id="rId21"/>
    <p:sldId id="274" r:id="rId22"/>
    <p:sldId id="275" r:id="rId23"/>
    <p:sldId id="276" r:id="rId24"/>
    <p:sldId id="278" r:id="rId25"/>
    <p:sldId id="277" r:id="rId26"/>
    <p:sldId id="279" r:id="rId27"/>
    <p:sldId id="338" r:id="rId28"/>
    <p:sldId id="280" r:id="rId29"/>
    <p:sldId id="283" r:id="rId30"/>
    <p:sldId id="287" r:id="rId31"/>
    <p:sldId id="288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300" r:id="rId42"/>
    <p:sldId id="301" r:id="rId43"/>
    <p:sldId id="302" r:id="rId44"/>
    <p:sldId id="304" r:id="rId45"/>
    <p:sldId id="303" r:id="rId46"/>
    <p:sldId id="305" r:id="rId47"/>
    <p:sldId id="339" r:id="rId48"/>
    <p:sldId id="306" r:id="rId49"/>
    <p:sldId id="307" r:id="rId50"/>
    <p:sldId id="308" r:id="rId51"/>
    <p:sldId id="310" r:id="rId52"/>
    <p:sldId id="311" r:id="rId53"/>
    <p:sldId id="312" r:id="rId54"/>
    <p:sldId id="314" r:id="rId55"/>
    <p:sldId id="320" r:id="rId56"/>
    <p:sldId id="319" r:id="rId57"/>
    <p:sldId id="317" r:id="rId58"/>
    <p:sldId id="323" r:id="rId59"/>
    <p:sldId id="321" r:id="rId60"/>
    <p:sldId id="322" r:id="rId61"/>
    <p:sldId id="324" r:id="rId62"/>
    <p:sldId id="325" r:id="rId63"/>
    <p:sldId id="326" r:id="rId64"/>
    <p:sldId id="328" r:id="rId65"/>
    <p:sldId id="337" r:id="rId66"/>
    <p:sldId id="330" r:id="rId67"/>
    <p:sldId id="331" r:id="rId68"/>
    <p:sldId id="332" r:id="rId69"/>
    <p:sldId id="340" r:id="rId70"/>
    <p:sldId id="333" r:id="rId71"/>
    <p:sldId id="347" r:id="rId72"/>
    <p:sldId id="351" r:id="rId73"/>
    <p:sldId id="354" r:id="rId74"/>
    <p:sldId id="353" r:id="rId75"/>
    <p:sldId id="357" r:id="rId76"/>
    <p:sldId id="342" r:id="rId77"/>
    <p:sldId id="341" r:id="rId78"/>
    <p:sldId id="366" r:id="rId79"/>
    <p:sldId id="334" r:id="rId80"/>
    <p:sldId id="335" r:id="rId81"/>
    <p:sldId id="336" r:id="rId82"/>
    <p:sldId id="344" r:id="rId83"/>
    <p:sldId id="345" r:id="rId8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a Kozlov" initials="NK" lastIdx="3" clrIdx="0">
    <p:extLst>
      <p:ext uri="{19B8F6BF-5375-455C-9EA6-DF929625EA0E}">
        <p15:presenceInfo xmlns:p15="http://schemas.microsoft.com/office/powerpoint/2012/main" userId="9e2bcfcc-f4b6-4fbc-a9b1-0898ecfda3d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FB1E87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673"/>
  </p:normalViewPr>
  <p:slideViewPr>
    <p:cSldViewPr snapToGrid="0" snapToObjects="1">
      <p:cViewPr varScale="1">
        <p:scale>
          <a:sx n="107" d="100"/>
          <a:sy n="107" d="100"/>
        </p:scale>
        <p:origin x="1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DB8B9-EE5F-5541-AEDB-4CD00E1C1D4C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15F7B7-6A8A-B649-BE2E-27F785AD35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1514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F7B7-6A8A-B649-BE2E-27F785AD3546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0394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053D0-DA29-794D-804C-CE1443DDE2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14F0310-BBA5-A64D-97A3-96C22080F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Щелкните для изменения стиля подзаголовка образца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30C0B4-1A49-1A4E-B604-2D1D10FA4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E01BF1-2B8A-3748-A634-46602209E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6812E0-7329-8542-BE40-9E31BD5BE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21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8D6D1-A706-DD48-8BEA-C27077E45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096C990-170C-1C40-A6E8-2E821A87A8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428556-0046-7E47-946A-D61EC6A29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7781A4-3CDB-9442-BB00-87C2C5BB2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7E9E15-BEFE-F547-9B7F-4E3833D5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8461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DD7C608-A68E-FE47-9851-45DD3F52FD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55EBB93-79EC-E049-958F-A1A3F3F9F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CCB6BC3-3570-2C43-9328-5FB512AEB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48FC9A-E488-524E-AE30-A5F265B05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3741CC-D00E-2B47-8CC9-7D9A308D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0532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83F70F-D416-0740-BF61-2AA947F0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686617-3AF8-C14E-BA2E-C91E9C715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28F58A-03EA-C04A-9262-7D3803D5C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1F16BF-093A-EA49-AC8F-6F3D48C73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E9E8D6-9A54-2343-9271-2526BCFA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920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1973D4-9D66-4340-B1F5-E658124A1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654598-0EBA-394D-9C8B-DFA138FAF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182B98-D51D-9748-B838-06FF5D4BD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07C098-BC58-924E-9FEA-852D816F7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813CC2-B1D2-0D41-9420-4B76D555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1556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D44888-59FD-E04F-8D66-7B50F276F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AC930C-9750-9549-9272-1F911D6D5E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3BCFA38-042D-0040-B814-1C6FA076B3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7FAD7FD-4657-FA46-8991-658A18495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5E0032-7FFB-5346-8B76-32A8182C8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BA84913-4599-8D4E-BFD5-CA7FE1272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4066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FCA350-341D-E541-80D2-7C31266DC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1C35A7-3335-AC47-89E2-B46DE5BE0F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D1A7BD3-CCA7-7F40-9AEE-7F4684BEC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A2450AA-B1A2-4E46-A0D6-D0854B972F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C39859E-E2D3-094B-B458-2584BB3454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C86DCDA-58D9-7847-B819-FA03809EA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8163A49-611D-6D4B-A6F3-C41022548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DADC0FF-64BF-C547-A647-52D44E161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541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E6539E-EACD-B34B-B326-296E052CE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AC43768-CCC0-D34F-8C5D-593EB2CD0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0155B57-A734-4C47-A7E8-995C467C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C1D0097-0E51-FE4E-A9EB-1D55E923C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5822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642C09-3E93-6845-8E4B-D72A22C8C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EC2F47D-F80F-7643-838A-D53AD305F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E8EC039-BBF6-DB45-97E6-13625DC00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2407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1C6FF1-EF1D-8045-AF5F-E670C9490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45BBBD-2BF8-314C-BDCC-3D4EF2046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F7A96F6-6CB0-814F-A317-54CACC3438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90828AD-E83C-6C4B-A945-158760540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AF1DFD-35FA-ED42-B311-18E1506AE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F894ED3-736A-5D42-A196-9DA970A0F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685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F175C8-D28E-BE40-9BC4-C3E10E3B6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Место для рисунка 2">
            <a:extLst>
              <a:ext uri="{FF2B5EF4-FFF2-40B4-BE49-F238E27FC236}">
                <a16:creationId xmlns:a16="http://schemas.microsoft.com/office/drawing/2014/main" id="{8718F3D1-EE99-C041-B64A-2974583DA6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309EB17-5BD3-DB4B-B353-C1C2D87CD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F19164-2589-D246-A301-45F69DB8F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03743F-318C-E649-B5B5-0AFD74A95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39245D-4CBF-4945-8083-DF9FE96DC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0576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CA663E-96D7-1B40-AD45-54B383C47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166123-4978-EF4C-BF70-1A98B8E61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313373-764E-534D-86B7-3F6950B3C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351A7-E562-3145-BE83-1796DC74BF42}" type="datetimeFigureOut">
              <a:rPr lang="ru-RU" smtClean="0"/>
              <a:t>11.05.2018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F3DF10-D40B-2046-A810-B9E9BE4F4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CC21D1-9A11-5046-ACF3-08435447B2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6007A-4B10-9B48-9889-406860B43C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2728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D7BCB7-420B-A147-AD7E-12E9658FD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3625" y="2186782"/>
            <a:ext cx="2500312" cy="1256400"/>
          </a:xfrm>
          <a:solidFill>
            <a:srgbClr val="7030A0"/>
          </a:solidFill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chain</a:t>
            </a:r>
            <a:r>
              <a:rPr lang="en-US" sz="72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endParaRPr lang="ru-RU" sz="7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F8C74A96-1164-AE48-BFD0-27D13ED30A08}"/>
              </a:ext>
            </a:extLst>
          </p:cNvPr>
          <p:cNvSpPr txBox="1">
            <a:spLocks/>
          </p:cNvSpPr>
          <p:nvPr/>
        </p:nvSpPr>
        <p:spPr>
          <a:xfrm>
            <a:off x="3614737" y="2186781"/>
            <a:ext cx="2538413" cy="1256400"/>
          </a:xfrm>
          <a:prstGeom prst="rect">
            <a:avLst/>
          </a:prstGeom>
          <a:solidFill>
            <a:srgbClr val="FB1E87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Block</a:t>
            </a:r>
            <a:r>
              <a:rPr lang="en-US" sz="7200" dirty="0">
                <a:latin typeface="Trebuchet MS" panose="020B0703020202090204" pitchFamily="34" charset="0"/>
              </a:rPr>
              <a:t> </a:t>
            </a:r>
            <a:endParaRPr lang="ru-RU" sz="72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6938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4603028-4FAA-AD46-B9BA-29D58F08B347}"/>
              </a:ext>
            </a:extLst>
          </p:cNvPr>
          <p:cNvSpPr/>
          <p:nvPr/>
        </p:nvSpPr>
        <p:spPr>
          <a:xfrm>
            <a:off x="9052561" y="111390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Transaction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BDA98B2D-90CE-414C-8C39-6CBE50765A74}"/>
              </a:ext>
            </a:extLst>
          </p:cNvPr>
          <p:cNvSpPr/>
          <p:nvPr/>
        </p:nvSpPr>
        <p:spPr>
          <a:xfrm>
            <a:off x="9052561" y="1881448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Block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380B2D27-84A2-CA4A-B275-C117D35C1006}"/>
              </a:ext>
            </a:extLst>
          </p:cNvPr>
          <p:cNvSpPr/>
          <p:nvPr/>
        </p:nvSpPr>
        <p:spPr>
          <a:xfrm>
            <a:off x="9052561" y="2648990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Network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A6015D2E-46B4-7142-A690-A9ABB4E59BB7}"/>
              </a:ext>
            </a:extLst>
          </p:cNvPr>
          <p:cNvSpPr/>
          <p:nvPr/>
        </p:nvSpPr>
        <p:spPr>
          <a:xfrm>
            <a:off x="9052561" y="3416532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Node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A7637734-D31A-C74D-AE9F-769FCFECA22B}"/>
              </a:ext>
            </a:extLst>
          </p:cNvPr>
          <p:cNvSpPr/>
          <p:nvPr/>
        </p:nvSpPr>
        <p:spPr>
          <a:xfrm>
            <a:off x="9052561" y="4184074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Chain of blocks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F02995D-E603-6046-824F-4D9034D6A505}"/>
              </a:ext>
            </a:extLst>
          </p:cNvPr>
          <p:cNvSpPr/>
          <p:nvPr/>
        </p:nvSpPr>
        <p:spPr>
          <a:xfrm>
            <a:off x="9052561" y="495161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Ledger</a:t>
            </a:r>
            <a:endParaRPr lang="ru-RU" dirty="0">
              <a:latin typeface="Trebuchet MS" panose="020B0703020202090204" pitchFamily="34" charset="0"/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731749AB-D66A-6A49-BA32-227B5705F5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2196101"/>
              </p:ext>
            </p:extLst>
          </p:nvPr>
        </p:nvGraphicFramePr>
        <p:xfrm>
          <a:off x="128385" y="727825"/>
          <a:ext cx="8250846" cy="5049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50282">
                  <a:extLst>
                    <a:ext uri="{9D8B030D-6E8A-4147-A177-3AD203B41FA5}">
                      <a16:colId xmlns:a16="http://schemas.microsoft.com/office/drawing/2014/main" val="4072627392"/>
                    </a:ext>
                  </a:extLst>
                </a:gridCol>
                <a:gridCol w="2750282">
                  <a:extLst>
                    <a:ext uri="{9D8B030D-6E8A-4147-A177-3AD203B41FA5}">
                      <a16:colId xmlns:a16="http://schemas.microsoft.com/office/drawing/2014/main" val="1513761919"/>
                    </a:ext>
                  </a:extLst>
                </a:gridCol>
                <a:gridCol w="2750282">
                  <a:extLst>
                    <a:ext uri="{9D8B030D-6E8A-4147-A177-3AD203B41FA5}">
                      <a16:colId xmlns:a16="http://schemas.microsoft.com/office/drawing/2014/main" val="3327804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</a:t>
                      </a:r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543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Version </a:t>
                      </a:r>
                      <a:r>
                        <a:rPr lang="en-US" dirty="0" err="1">
                          <a:effectLst/>
                        </a:rPr>
                        <a:t>nomber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 1 now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 bytes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4425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In-counter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Positive integer VI = </a:t>
                      </a:r>
                      <a:r>
                        <a:rPr lang="en-US" sz="1800" dirty="0" err="1"/>
                        <a:t>VarInt</a:t>
                      </a:r>
                      <a:endParaRPr lang="ru-RU" sz="180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– 9 bytes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3157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of inputs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first input of the first transaction is also called "</a:t>
                      </a:r>
                      <a:r>
                        <a:rPr lang="en-US" dirty="0" err="1"/>
                        <a:t>coinbase</a:t>
                      </a:r>
                      <a:r>
                        <a:rPr lang="en-US" dirty="0"/>
                        <a:t>" (its content was ignored in earlier versions)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Depends on inputs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056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Out-counter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Positive integer VI = </a:t>
                      </a:r>
                      <a:r>
                        <a:rPr lang="en-US" dirty="0" err="1"/>
                        <a:t>VarInt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 – 9 bytes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440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of outputs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outputs of the first transaction spend the mined bitcoins for the block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Depends on outputs</a:t>
                      </a:r>
                      <a:endParaRPr lang="ru-RU" dirty="0"/>
                    </a:p>
                    <a:p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677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Lock time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 non-zero and sequence numbers are&lt;0xFFFFFFFF: block height or timestamp when transaction is final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 bytes</a:t>
                      </a:r>
                      <a:endParaRPr lang="ru-RU" dirty="0"/>
                    </a:p>
                    <a:p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981996"/>
                  </a:ext>
                </a:extLst>
              </a:tr>
            </a:tbl>
          </a:graphicData>
        </a:graphic>
      </p:graphicFrame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8B853027-A692-8D42-8BF3-1A53BCD852CD}"/>
              </a:ext>
            </a:extLst>
          </p:cNvPr>
          <p:cNvCxnSpPr>
            <a:cxnSpLocks/>
            <a:stCxn id="4" idx="1"/>
            <a:endCxn id="6" idx="3"/>
          </p:cNvCxnSpPr>
          <p:nvPr/>
        </p:nvCxnSpPr>
        <p:spPr>
          <a:xfrm flipH="1">
            <a:off x="8379231" y="1334193"/>
            <a:ext cx="673330" cy="191839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454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4603028-4FAA-AD46-B9BA-29D58F08B347}"/>
              </a:ext>
            </a:extLst>
          </p:cNvPr>
          <p:cNvSpPr/>
          <p:nvPr/>
        </p:nvSpPr>
        <p:spPr>
          <a:xfrm>
            <a:off x="9052561" y="111390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Transaction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BDA98B2D-90CE-414C-8C39-6CBE50765A74}"/>
              </a:ext>
            </a:extLst>
          </p:cNvPr>
          <p:cNvSpPr/>
          <p:nvPr/>
        </p:nvSpPr>
        <p:spPr>
          <a:xfrm>
            <a:off x="9052561" y="1881448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Block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380B2D27-84A2-CA4A-B275-C117D35C1006}"/>
              </a:ext>
            </a:extLst>
          </p:cNvPr>
          <p:cNvSpPr/>
          <p:nvPr/>
        </p:nvSpPr>
        <p:spPr>
          <a:xfrm>
            <a:off x="9052561" y="2648990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Network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A6015D2E-46B4-7142-A690-A9ABB4E59BB7}"/>
              </a:ext>
            </a:extLst>
          </p:cNvPr>
          <p:cNvSpPr/>
          <p:nvPr/>
        </p:nvSpPr>
        <p:spPr>
          <a:xfrm>
            <a:off x="9052561" y="3416532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Node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A7637734-D31A-C74D-AE9F-769FCFECA22B}"/>
              </a:ext>
            </a:extLst>
          </p:cNvPr>
          <p:cNvSpPr/>
          <p:nvPr/>
        </p:nvSpPr>
        <p:spPr>
          <a:xfrm>
            <a:off x="9052561" y="4184074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Chain of blocks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F02995D-E603-6046-824F-4D9034D6A505}"/>
              </a:ext>
            </a:extLst>
          </p:cNvPr>
          <p:cNvSpPr/>
          <p:nvPr/>
        </p:nvSpPr>
        <p:spPr>
          <a:xfrm>
            <a:off x="9052561" y="495161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Ledger</a:t>
            </a:r>
            <a:endParaRPr lang="ru-RU" dirty="0">
              <a:latin typeface="Trebuchet MS" panose="020B0703020202090204" pitchFamily="34" charset="0"/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731749AB-D66A-6A49-BA32-227B5705F5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25087"/>
              </p:ext>
            </p:extLst>
          </p:nvPr>
        </p:nvGraphicFramePr>
        <p:xfrm>
          <a:off x="128385" y="1161704"/>
          <a:ext cx="8250846" cy="3855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50282">
                  <a:extLst>
                    <a:ext uri="{9D8B030D-6E8A-4147-A177-3AD203B41FA5}">
                      <a16:colId xmlns:a16="http://schemas.microsoft.com/office/drawing/2014/main" val="4072627392"/>
                    </a:ext>
                  </a:extLst>
                </a:gridCol>
                <a:gridCol w="2750282">
                  <a:extLst>
                    <a:ext uri="{9D8B030D-6E8A-4147-A177-3AD203B41FA5}">
                      <a16:colId xmlns:a16="http://schemas.microsoft.com/office/drawing/2014/main" val="1513761919"/>
                    </a:ext>
                  </a:extLst>
                </a:gridCol>
                <a:gridCol w="2750282">
                  <a:extLst>
                    <a:ext uri="{9D8B030D-6E8A-4147-A177-3AD203B41FA5}">
                      <a16:colId xmlns:a16="http://schemas.microsoft.com/office/drawing/2014/main" val="3327804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</a:t>
                      </a:r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543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Magic </a:t>
                      </a:r>
                      <a:r>
                        <a:rPr lang="en-US" dirty="0" err="1">
                          <a:effectLst/>
                        </a:rPr>
                        <a:t>nomber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value always 0xD9B4BEF9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 bytes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4425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Blocksize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Number of bytes following up to end of block</a:t>
                      </a:r>
                      <a:endParaRPr lang="ru-RU" sz="180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 bytes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3157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Blockheader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 items :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Version,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hashPrevBlock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dirty="0" err="1">
                          <a:effectLst/>
                        </a:rPr>
                        <a:t>hashMerkleRoot</a:t>
                      </a:r>
                      <a:r>
                        <a:rPr lang="en-US" dirty="0">
                          <a:effectLst/>
                        </a:rPr>
                        <a:t>, Time, Bits, Nonce</a:t>
                      </a:r>
                      <a:br>
                        <a:rPr lang="en-US" dirty="0"/>
                      </a:b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 bytes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056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Transaction counter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Positive integer VI = </a:t>
                      </a:r>
                      <a:r>
                        <a:rPr lang="en-US" dirty="0" err="1"/>
                        <a:t>VarInt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 – 9 bytes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440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Transactions</a:t>
                      </a:r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List of transactions (non empty)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 lot of bytes</a:t>
                      </a:r>
                      <a:endParaRPr lang="ru-RU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677558"/>
                  </a:ext>
                </a:extLst>
              </a:tr>
            </a:tbl>
          </a:graphicData>
        </a:graphic>
      </p:graphicFrame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8B853027-A692-8D42-8BF3-1A53BCD852CD}"/>
              </a:ext>
            </a:extLst>
          </p:cNvPr>
          <p:cNvCxnSpPr>
            <a:cxnSpLocks/>
            <a:stCxn id="31" idx="1"/>
            <a:endCxn id="6" idx="3"/>
          </p:cNvCxnSpPr>
          <p:nvPr/>
        </p:nvCxnSpPr>
        <p:spPr>
          <a:xfrm flipH="1">
            <a:off x="8379231" y="2101735"/>
            <a:ext cx="673330" cy="987829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217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4603028-4FAA-AD46-B9BA-29D58F08B347}"/>
              </a:ext>
            </a:extLst>
          </p:cNvPr>
          <p:cNvSpPr/>
          <p:nvPr/>
        </p:nvSpPr>
        <p:spPr>
          <a:xfrm>
            <a:off x="9052561" y="111390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Transaction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BDA98B2D-90CE-414C-8C39-6CBE50765A74}"/>
              </a:ext>
            </a:extLst>
          </p:cNvPr>
          <p:cNvSpPr/>
          <p:nvPr/>
        </p:nvSpPr>
        <p:spPr>
          <a:xfrm>
            <a:off x="9052561" y="1881448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Block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380B2D27-84A2-CA4A-B275-C117D35C1006}"/>
              </a:ext>
            </a:extLst>
          </p:cNvPr>
          <p:cNvSpPr/>
          <p:nvPr/>
        </p:nvSpPr>
        <p:spPr>
          <a:xfrm>
            <a:off x="9052561" y="2648990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Network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A6015D2E-46B4-7142-A690-A9ABB4E59BB7}"/>
              </a:ext>
            </a:extLst>
          </p:cNvPr>
          <p:cNvSpPr/>
          <p:nvPr/>
        </p:nvSpPr>
        <p:spPr>
          <a:xfrm>
            <a:off x="9052561" y="3416532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Node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A7637734-D31A-C74D-AE9F-769FCFECA22B}"/>
              </a:ext>
            </a:extLst>
          </p:cNvPr>
          <p:cNvSpPr/>
          <p:nvPr/>
        </p:nvSpPr>
        <p:spPr>
          <a:xfrm>
            <a:off x="9052561" y="4184074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Chain of blocks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F02995D-E603-6046-824F-4D9034D6A505}"/>
              </a:ext>
            </a:extLst>
          </p:cNvPr>
          <p:cNvSpPr/>
          <p:nvPr/>
        </p:nvSpPr>
        <p:spPr>
          <a:xfrm>
            <a:off x="9052561" y="495161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Ledger</a:t>
            </a:r>
            <a:endParaRPr lang="ru-RU" dirty="0">
              <a:latin typeface="Trebuchet MS" panose="020B0703020202090204" pitchFamily="34" charset="0"/>
            </a:endParaRP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8B853027-A692-8D42-8BF3-1A53BCD852CD}"/>
              </a:ext>
            </a:extLst>
          </p:cNvPr>
          <p:cNvCxnSpPr>
            <a:cxnSpLocks/>
            <a:stCxn id="32" idx="1"/>
            <a:endCxn id="10" idx="3"/>
          </p:cNvCxnSpPr>
          <p:nvPr/>
        </p:nvCxnSpPr>
        <p:spPr>
          <a:xfrm flipH="1" flipV="1">
            <a:off x="7208937" y="2028305"/>
            <a:ext cx="1843624" cy="84097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3FE8F1B0-738E-F34F-AED3-406D2E7789E2}"/>
              </a:ext>
            </a:extLst>
          </p:cNvPr>
          <p:cNvCxnSpPr>
            <a:cxnSpLocks/>
            <a:stCxn id="33" idx="1"/>
            <a:endCxn id="15" idx="0"/>
          </p:cNvCxnSpPr>
          <p:nvPr/>
        </p:nvCxnSpPr>
        <p:spPr>
          <a:xfrm flipH="1">
            <a:off x="4857403" y="3636819"/>
            <a:ext cx="4195158" cy="131652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9FC4FFB-FDA3-B648-946D-CFBEBF7AEF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61" t="4815" b="34663"/>
          <a:stretch/>
        </p:blipFill>
        <p:spPr>
          <a:xfrm>
            <a:off x="1496292" y="199504"/>
            <a:ext cx="5712645" cy="3657602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485E2AF-6996-F94D-B70B-61BC33197736}"/>
              </a:ext>
            </a:extLst>
          </p:cNvPr>
          <p:cNvSpPr/>
          <p:nvPr/>
        </p:nvSpPr>
        <p:spPr>
          <a:xfrm>
            <a:off x="1809403" y="495334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252525"/>
                </a:solidFill>
                <a:latin typeface="Trebuchet MS" panose="020B0703020202090204" pitchFamily="34" charset="0"/>
              </a:rPr>
              <a:t>Any computer that connects to the Bitcoin network is called a </a:t>
            </a:r>
            <a:r>
              <a:rPr lang="en-US" b="1" dirty="0">
                <a:solidFill>
                  <a:srgbClr val="252525"/>
                </a:solidFill>
                <a:latin typeface="Trebuchet MS" panose="020B0703020202090204" pitchFamily="34" charset="0"/>
              </a:rPr>
              <a:t>node</a:t>
            </a:r>
            <a:r>
              <a:rPr lang="en-US" dirty="0">
                <a:solidFill>
                  <a:srgbClr val="252525"/>
                </a:solidFill>
                <a:latin typeface="Trebuchet MS" panose="020B0703020202090204" pitchFamily="34" charset="0"/>
              </a:rPr>
              <a:t>.</a:t>
            </a:r>
            <a:endParaRPr lang="ru-RU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06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4603028-4FAA-AD46-B9BA-29D58F08B347}"/>
              </a:ext>
            </a:extLst>
          </p:cNvPr>
          <p:cNvSpPr/>
          <p:nvPr/>
        </p:nvSpPr>
        <p:spPr>
          <a:xfrm>
            <a:off x="9052561" y="111390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Transaction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BDA98B2D-90CE-414C-8C39-6CBE50765A74}"/>
              </a:ext>
            </a:extLst>
          </p:cNvPr>
          <p:cNvSpPr/>
          <p:nvPr/>
        </p:nvSpPr>
        <p:spPr>
          <a:xfrm>
            <a:off x="9052561" y="1881448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Block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380B2D27-84A2-CA4A-B275-C117D35C1006}"/>
              </a:ext>
            </a:extLst>
          </p:cNvPr>
          <p:cNvSpPr/>
          <p:nvPr/>
        </p:nvSpPr>
        <p:spPr>
          <a:xfrm>
            <a:off x="9052561" y="2648990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Network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A6015D2E-46B4-7142-A690-A9ABB4E59BB7}"/>
              </a:ext>
            </a:extLst>
          </p:cNvPr>
          <p:cNvSpPr/>
          <p:nvPr/>
        </p:nvSpPr>
        <p:spPr>
          <a:xfrm>
            <a:off x="9052561" y="3416532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Node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A7637734-D31A-C74D-AE9F-769FCFECA22B}"/>
              </a:ext>
            </a:extLst>
          </p:cNvPr>
          <p:cNvSpPr/>
          <p:nvPr/>
        </p:nvSpPr>
        <p:spPr>
          <a:xfrm>
            <a:off x="9052561" y="4184074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Chain of blocks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F02995D-E603-6046-824F-4D9034D6A505}"/>
              </a:ext>
            </a:extLst>
          </p:cNvPr>
          <p:cNvSpPr/>
          <p:nvPr/>
        </p:nvSpPr>
        <p:spPr>
          <a:xfrm>
            <a:off x="9052561" y="495161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Ledger</a:t>
            </a:r>
            <a:endParaRPr lang="ru-RU" dirty="0">
              <a:latin typeface="Trebuchet MS" panose="020B0703020202090204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3FE8F1B0-738E-F34F-AED3-406D2E7789E2}"/>
              </a:ext>
            </a:extLst>
          </p:cNvPr>
          <p:cNvCxnSpPr>
            <a:cxnSpLocks/>
            <a:stCxn id="34" idx="1"/>
            <a:endCxn id="8" idx="3"/>
          </p:cNvCxnSpPr>
          <p:nvPr/>
        </p:nvCxnSpPr>
        <p:spPr>
          <a:xfrm flipH="1" flipV="1">
            <a:off x="7581207" y="1759225"/>
            <a:ext cx="1471354" cy="2645136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2D07070-361D-E046-BD98-DE5CA10321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253"/>
          <a:stretch/>
        </p:blipFill>
        <p:spPr>
          <a:xfrm>
            <a:off x="498763" y="428886"/>
            <a:ext cx="7082444" cy="26606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48B14F3-B536-8B44-A559-879615CE7F88}"/>
              </a:ext>
            </a:extLst>
          </p:cNvPr>
          <p:cNvSpPr txBox="1"/>
          <p:nvPr/>
        </p:nvSpPr>
        <p:spPr>
          <a:xfrm>
            <a:off x="10607040" y="6488668"/>
            <a:ext cx="1612112" cy="369332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steemit.com</a:t>
            </a:r>
            <a:endParaRPr lang="ru-RU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B1B1521-1A70-A447-8CFC-59A8FF2E69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2" b="8876"/>
          <a:stretch/>
        </p:blipFill>
        <p:spPr>
          <a:xfrm>
            <a:off x="1711985" y="3603168"/>
            <a:ext cx="4905382" cy="3137470"/>
          </a:xfrm>
          <a:prstGeom prst="rect">
            <a:avLst/>
          </a:prstGeom>
        </p:spPr>
      </p:pic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D312C5B7-E3F0-594E-A096-FEB0D71AC69D}"/>
              </a:ext>
            </a:extLst>
          </p:cNvPr>
          <p:cNvCxnSpPr/>
          <p:nvPr/>
        </p:nvCxnSpPr>
        <p:spPr>
          <a:xfrm>
            <a:off x="2128058" y="3089564"/>
            <a:ext cx="349135" cy="5472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26203135-01CF-A042-AD7E-58D4DFDA7441}"/>
              </a:ext>
            </a:extLst>
          </p:cNvPr>
          <p:cNvCxnSpPr/>
          <p:nvPr/>
        </p:nvCxnSpPr>
        <p:spPr>
          <a:xfrm>
            <a:off x="4089862" y="3096492"/>
            <a:ext cx="349135" cy="5472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D5FA1AEE-6D8E-4047-BA63-BEF071C09595}"/>
              </a:ext>
            </a:extLst>
          </p:cNvPr>
          <p:cNvCxnSpPr/>
          <p:nvPr/>
        </p:nvCxnSpPr>
        <p:spPr>
          <a:xfrm>
            <a:off x="5972476" y="3081793"/>
            <a:ext cx="349135" cy="5472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810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4603028-4FAA-AD46-B9BA-29D58F08B347}"/>
              </a:ext>
            </a:extLst>
          </p:cNvPr>
          <p:cNvSpPr/>
          <p:nvPr/>
        </p:nvSpPr>
        <p:spPr>
          <a:xfrm>
            <a:off x="9052561" y="111390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Transaction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BDA98B2D-90CE-414C-8C39-6CBE50765A74}"/>
              </a:ext>
            </a:extLst>
          </p:cNvPr>
          <p:cNvSpPr/>
          <p:nvPr/>
        </p:nvSpPr>
        <p:spPr>
          <a:xfrm>
            <a:off x="9052561" y="1881448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Block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380B2D27-84A2-CA4A-B275-C117D35C1006}"/>
              </a:ext>
            </a:extLst>
          </p:cNvPr>
          <p:cNvSpPr/>
          <p:nvPr/>
        </p:nvSpPr>
        <p:spPr>
          <a:xfrm>
            <a:off x="9052561" y="2648990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Network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A6015D2E-46B4-7142-A690-A9ABB4E59BB7}"/>
              </a:ext>
            </a:extLst>
          </p:cNvPr>
          <p:cNvSpPr/>
          <p:nvPr/>
        </p:nvSpPr>
        <p:spPr>
          <a:xfrm>
            <a:off x="9052561" y="3416532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Node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A7637734-D31A-C74D-AE9F-769FCFECA22B}"/>
              </a:ext>
            </a:extLst>
          </p:cNvPr>
          <p:cNvSpPr/>
          <p:nvPr/>
        </p:nvSpPr>
        <p:spPr>
          <a:xfrm>
            <a:off x="9052561" y="4184074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Chain of blocks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F02995D-E603-6046-824F-4D9034D6A505}"/>
              </a:ext>
            </a:extLst>
          </p:cNvPr>
          <p:cNvSpPr/>
          <p:nvPr/>
        </p:nvSpPr>
        <p:spPr>
          <a:xfrm>
            <a:off x="9052561" y="495161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Ledger</a:t>
            </a:r>
            <a:endParaRPr lang="ru-RU" dirty="0">
              <a:latin typeface="Trebuchet MS" panose="020B0703020202090204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3FE8F1B0-738E-F34F-AED3-406D2E7789E2}"/>
              </a:ext>
            </a:extLst>
          </p:cNvPr>
          <p:cNvCxnSpPr>
            <a:cxnSpLocks/>
            <a:stCxn id="35" idx="1"/>
            <a:endCxn id="6" idx="3"/>
          </p:cNvCxnSpPr>
          <p:nvPr/>
        </p:nvCxnSpPr>
        <p:spPr>
          <a:xfrm flipH="1" flipV="1">
            <a:off x="5793322" y="3157105"/>
            <a:ext cx="3259239" cy="201479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F692ED9-8E71-1D4E-A152-120CB1C394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6" t="10309" b="20592"/>
          <a:stretch/>
        </p:blipFill>
        <p:spPr>
          <a:xfrm>
            <a:off x="3017519" y="1459576"/>
            <a:ext cx="2775803" cy="339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889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BE9E0E-53AF-C547-9BCB-E2349E3B6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1915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FEB4C8-248D-B046-B266-49C624B93CA9}"/>
              </a:ext>
            </a:extLst>
          </p:cNvPr>
          <p:cNvSpPr txBox="1"/>
          <p:nvPr/>
        </p:nvSpPr>
        <p:spPr>
          <a:xfrm>
            <a:off x="10607040" y="6488668"/>
            <a:ext cx="1612112" cy="369332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medium.com</a:t>
            </a:r>
            <a:endParaRPr lang="ru-RU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884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2744B0D0-1EBF-4940-9B89-596C33E01D90}"/>
              </a:ext>
            </a:extLst>
          </p:cNvPr>
          <p:cNvSpPr/>
          <p:nvPr/>
        </p:nvSpPr>
        <p:spPr>
          <a:xfrm>
            <a:off x="4193647" y="3082225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Trebuchet MS" panose="020B0703020202090204" pitchFamily="34" charset="0"/>
              </a:rPr>
              <a:t>Decentralization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56910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D6C1DEB-22C1-C84C-A635-E16E66DF7F43}"/>
              </a:ext>
            </a:extLst>
          </p:cNvPr>
          <p:cNvSpPr/>
          <p:nvPr/>
        </p:nvSpPr>
        <p:spPr>
          <a:xfrm>
            <a:off x="144161" y="1503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Trebuchet MS" panose="020B0703020202090204" pitchFamily="34" charset="0"/>
              </a:rPr>
              <a:t>Decentralization</a:t>
            </a:r>
            <a:endParaRPr lang="ru-RU" sz="24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CEDB0C-2E3A-FC40-AACB-8B5C7075E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060" y="2323242"/>
            <a:ext cx="2362424" cy="181627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8E0F1EA-08FC-7E40-A326-ACA162272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158" y="2543432"/>
            <a:ext cx="3048000" cy="1447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47D8E5-C808-9F46-B47B-7C8BABF2F20B}"/>
              </a:ext>
            </a:extLst>
          </p:cNvPr>
          <p:cNvSpPr txBox="1"/>
          <p:nvPr/>
        </p:nvSpPr>
        <p:spPr>
          <a:xfrm>
            <a:off x="1496776" y="4670854"/>
            <a:ext cx="29209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chemeClr val="bg2">
                    <a:lumMod val="25000"/>
                  </a:schemeClr>
                </a:solidFill>
                <a:latin typeface="Trebuchet MS" panose="020B0703020202090204" pitchFamily="34" charset="0"/>
              </a:rPr>
              <a:t>Centralized system</a:t>
            </a:r>
            <a:endParaRPr lang="ru-RU" sz="2400" u="sng" dirty="0">
              <a:solidFill>
                <a:schemeClr val="bg2">
                  <a:lumMod val="2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815999-0D1F-F74E-BF36-69C8388D8C98}"/>
              </a:ext>
            </a:extLst>
          </p:cNvPr>
          <p:cNvSpPr txBox="1"/>
          <p:nvPr/>
        </p:nvSpPr>
        <p:spPr>
          <a:xfrm>
            <a:off x="7827555" y="4670853"/>
            <a:ext cx="3140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chemeClr val="bg2">
                    <a:lumMod val="25000"/>
                  </a:schemeClr>
                </a:solidFill>
                <a:latin typeface="Trebuchet MS" panose="020B0703020202090204" pitchFamily="34" charset="0"/>
              </a:rPr>
              <a:t>Decentralized system</a:t>
            </a:r>
            <a:endParaRPr lang="ru-RU" sz="2400" u="sng" dirty="0">
              <a:solidFill>
                <a:schemeClr val="bg2">
                  <a:lumMod val="25000"/>
                </a:schemeClr>
              </a:solidFill>
              <a:latin typeface="Trebuchet MS" panose="020B0703020202090204" pitchFamily="34" charset="0"/>
            </a:endParaRP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9BF97F23-9A83-F64F-91F0-EF3DE8284ECE}"/>
              </a:ext>
            </a:extLst>
          </p:cNvPr>
          <p:cNvCxnSpPr/>
          <p:nvPr/>
        </p:nvCxnSpPr>
        <p:spPr>
          <a:xfrm flipV="1">
            <a:off x="4417768" y="1680519"/>
            <a:ext cx="3409787" cy="4621427"/>
          </a:xfrm>
          <a:prstGeom prst="line">
            <a:avLst/>
          </a:prstGeom>
          <a:ln w="254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272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D6C1DEB-22C1-C84C-A635-E16E66DF7F43}"/>
              </a:ext>
            </a:extLst>
          </p:cNvPr>
          <p:cNvSpPr/>
          <p:nvPr/>
        </p:nvSpPr>
        <p:spPr>
          <a:xfrm>
            <a:off x="144161" y="1503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Trebuchet MS" panose="020B0703020202090204" pitchFamily="34" charset="0"/>
              </a:rPr>
              <a:t>Decentralization</a:t>
            </a:r>
            <a:endParaRPr lang="ru-RU" sz="24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68A6E2A-EE73-A24A-A368-51D23D9917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50" t="14444" r="51588" b="11387"/>
          <a:stretch/>
        </p:blipFill>
        <p:spPr>
          <a:xfrm>
            <a:off x="6071615" y="1452853"/>
            <a:ext cx="5372059" cy="50759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AD65B7-8DBC-3C45-B19A-D2864DF51314}"/>
              </a:ext>
            </a:extLst>
          </p:cNvPr>
          <p:cNvSpPr txBox="1"/>
          <p:nvPr/>
        </p:nvSpPr>
        <p:spPr>
          <a:xfrm>
            <a:off x="7623256" y="623842"/>
            <a:ext cx="29209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chemeClr val="bg2">
                    <a:lumMod val="25000"/>
                  </a:schemeClr>
                </a:solidFill>
                <a:latin typeface="Trebuchet MS" panose="020B0703020202090204" pitchFamily="34" charset="0"/>
              </a:rPr>
              <a:t>Centralized system</a:t>
            </a:r>
            <a:endParaRPr lang="ru-RU" sz="2400" u="sng" dirty="0">
              <a:solidFill>
                <a:schemeClr val="bg2">
                  <a:lumMod val="2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B3268E-358B-784A-A7C1-40D968A5CC5A}"/>
              </a:ext>
            </a:extLst>
          </p:cNvPr>
          <p:cNvSpPr txBox="1"/>
          <p:nvPr/>
        </p:nvSpPr>
        <p:spPr>
          <a:xfrm>
            <a:off x="813444" y="2439241"/>
            <a:ext cx="5258171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ru-RU" sz="3200" dirty="0">
                <a:latin typeface="Trebuchet MS" panose="020B0703020202090204" pitchFamily="34" charset="0"/>
              </a:rPr>
              <a:t> </a:t>
            </a:r>
            <a:r>
              <a:rPr lang="en-US" sz="3200" dirty="0">
                <a:latin typeface="Trebuchet MS" panose="020B0703020202090204" pitchFamily="34" charset="0"/>
              </a:rPr>
              <a:t>One control point</a:t>
            </a:r>
            <a:endParaRPr lang="ru-RU" sz="3200" dirty="0">
              <a:latin typeface="Trebuchet MS" panose="020B070302020209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sz="3200" dirty="0">
                <a:latin typeface="Trebuchet MS" panose="020B0703020202090204" pitchFamily="34" charset="0"/>
              </a:rPr>
              <a:t> One point of failure </a:t>
            </a:r>
            <a:endParaRPr lang="ru-RU" sz="3200" dirty="0">
              <a:latin typeface="Trebuchet MS" panose="020B070302020209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ru-RU" sz="3200" dirty="0">
                <a:latin typeface="Trebuchet MS" panose="020B0703020202090204" pitchFamily="34" charset="0"/>
              </a:rPr>
              <a:t> </a:t>
            </a:r>
            <a:r>
              <a:rPr lang="en-US" sz="3200" dirty="0">
                <a:latin typeface="Trebuchet MS" panose="020B0703020202090204" pitchFamily="34" charset="0"/>
              </a:rPr>
              <a:t>One point of trust</a:t>
            </a:r>
            <a:endParaRPr lang="ru-RU" sz="3200" dirty="0">
              <a:latin typeface="Trebuchet MS" panose="020B070302020209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sz="3200" dirty="0">
                <a:latin typeface="Trebuchet MS" panose="020B0703020202090204" pitchFamily="34" charset="0"/>
              </a:rPr>
              <a:t> One point of attack</a:t>
            </a:r>
            <a:endParaRPr lang="ru-RU" sz="3200" dirty="0">
              <a:latin typeface="Trebuchet MS" panose="020B070302020209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sz="3200" dirty="0">
                <a:latin typeface="Trebuchet MS" panose="020B0703020202090204" pitchFamily="34" charset="0"/>
              </a:rPr>
              <a:t> Single bottleneck system</a:t>
            </a:r>
            <a:endParaRPr lang="ru-RU" sz="32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6171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D6C1DEB-22C1-C84C-A635-E16E66DF7F43}"/>
              </a:ext>
            </a:extLst>
          </p:cNvPr>
          <p:cNvSpPr/>
          <p:nvPr/>
        </p:nvSpPr>
        <p:spPr>
          <a:xfrm>
            <a:off x="144161" y="1503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Trebuchet MS" panose="020B0703020202090204" pitchFamily="34" charset="0"/>
              </a:rPr>
              <a:t>Decentralization</a:t>
            </a:r>
            <a:endParaRPr lang="ru-RU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AD65B7-8DBC-3C45-B19A-D2864DF51314}"/>
              </a:ext>
            </a:extLst>
          </p:cNvPr>
          <p:cNvSpPr txBox="1"/>
          <p:nvPr/>
        </p:nvSpPr>
        <p:spPr>
          <a:xfrm>
            <a:off x="7516878" y="623842"/>
            <a:ext cx="3140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chemeClr val="bg2">
                    <a:lumMod val="25000"/>
                  </a:schemeClr>
                </a:solidFill>
                <a:latin typeface="Trebuchet MS" panose="020B0703020202090204" pitchFamily="34" charset="0"/>
              </a:rPr>
              <a:t>Decentralized system</a:t>
            </a:r>
            <a:endParaRPr lang="ru-RU" sz="2400" u="sng" dirty="0">
              <a:solidFill>
                <a:schemeClr val="bg2">
                  <a:lumMod val="2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B3268E-358B-784A-A7C1-40D968A5CC5A}"/>
              </a:ext>
            </a:extLst>
          </p:cNvPr>
          <p:cNvSpPr txBox="1"/>
          <p:nvPr/>
        </p:nvSpPr>
        <p:spPr>
          <a:xfrm>
            <a:off x="144161" y="2896441"/>
            <a:ext cx="72458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ru-RU" sz="3200" dirty="0">
                <a:latin typeface="Trebuchet MS" panose="020B0703020202090204" pitchFamily="34" charset="0"/>
              </a:rPr>
              <a:t> </a:t>
            </a:r>
            <a:r>
              <a:rPr lang="en-US" sz="3200" dirty="0">
                <a:latin typeface="Trebuchet MS" panose="020B0703020202090204" pitchFamily="34" charset="0"/>
              </a:rPr>
              <a:t>We don‘t have control center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3200" dirty="0">
                <a:latin typeface="Trebuchet MS" panose="020B0703020202090204" pitchFamily="34" charset="0"/>
              </a:rPr>
              <a:t> Based on agreement of participants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06B477-C237-CA4C-AA95-0898F943A1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0" t="15757" r="2500" b="15662"/>
          <a:stretch/>
        </p:blipFill>
        <p:spPr>
          <a:xfrm>
            <a:off x="6944056" y="1469555"/>
            <a:ext cx="5486400" cy="469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40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2931E14-8FEA-CF48-AB68-A3318F252FDD}"/>
              </a:ext>
            </a:extLst>
          </p:cNvPr>
          <p:cNvSpPr/>
          <p:nvPr/>
        </p:nvSpPr>
        <p:spPr>
          <a:xfrm>
            <a:off x="1944444" y="2482923"/>
            <a:ext cx="8530541" cy="923330"/>
          </a:xfrm>
          <a:prstGeom prst="rect">
            <a:avLst/>
          </a:prstGeom>
          <a:solidFill>
            <a:srgbClr val="7030A0"/>
          </a:solidFill>
        </p:spPr>
        <p:txBody>
          <a:bodyPr wrap="none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What does </a:t>
            </a:r>
            <a:r>
              <a:rPr lang="en-US" sz="5400" b="1" dirty="0" err="1">
                <a:solidFill>
                  <a:schemeClr val="bg1"/>
                </a:solidFill>
              </a:rPr>
              <a:t>Blockchain</a:t>
            </a:r>
            <a:r>
              <a:rPr lang="ru-RU" sz="54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have? </a:t>
            </a:r>
            <a:endParaRPr lang="ru-RU" sz="5400" b="1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7448F35-E33D-694B-B4D7-FAF5B9000257}"/>
              </a:ext>
            </a:extLst>
          </p:cNvPr>
          <p:cNvSpPr/>
          <p:nvPr/>
        </p:nvSpPr>
        <p:spPr>
          <a:xfrm>
            <a:off x="1009441" y="4814836"/>
            <a:ext cx="104005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Several features that other databases haven’t got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DD39A66A-B3A9-644B-ADEA-6EED5FB9F227}"/>
              </a:ext>
            </a:extLst>
          </p:cNvPr>
          <p:cNvCxnSpPr>
            <a:cxnSpLocks/>
          </p:cNvCxnSpPr>
          <p:nvPr/>
        </p:nvCxnSpPr>
        <p:spPr>
          <a:xfrm>
            <a:off x="2063578" y="5327786"/>
            <a:ext cx="8291384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720A06E5-B63E-1145-9B47-93DDA776137E}"/>
              </a:ext>
            </a:extLst>
          </p:cNvPr>
          <p:cNvCxnSpPr>
            <a:cxnSpLocks/>
          </p:cNvCxnSpPr>
          <p:nvPr/>
        </p:nvCxnSpPr>
        <p:spPr>
          <a:xfrm>
            <a:off x="2063578" y="4841699"/>
            <a:ext cx="8291384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49784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D6C1DEB-22C1-C84C-A635-E16E66DF7F43}"/>
              </a:ext>
            </a:extLst>
          </p:cNvPr>
          <p:cNvSpPr/>
          <p:nvPr/>
        </p:nvSpPr>
        <p:spPr>
          <a:xfrm>
            <a:off x="144161" y="1503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Trebuchet MS" panose="020B0703020202090204" pitchFamily="34" charset="0"/>
              </a:rPr>
              <a:t>Decentralization</a:t>
            </a:r>
            <a:endParaRPr lang="ru-RU" sz="24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A91C888-EAC4-F242-AE25-B15E53549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014" y="2290502"/>
            <a:ext cx="6644063" cy="1827352"/>
          </a:xfrm>
          <a:prstGeom prst="rect">
            <a:avLst/>
          </a:prstGeom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34083C50-0638-3646-838B-9B20A346BBBB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7523020" y="3840481"/>
            <a:ext cx="1976530" cy="6520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6C41DA7-1FD9-9641-A813-654150EA8A2D}"/>
              </a:ext>
            </a:extLst>
          </p:cNvPr>
          <p:cNvSpPr txBox="1"/>
          <p:nvPr/>
        </p:nvSpPr>
        <p:spPr>
          <a:xfrm>
            <a:off x="7733682" y="4492485"/>
            <a:ext cx="35317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latin typeface="Trebuchet MS" panose="020B0703020202090204" pitchFamily="34" charset="0"/>
              </a:rPr>
              <a:t>Blockchain</a:t>
            </a:r>
            <a:r>
              <a:rPr lang="en-US" sz="3200" dirty="0">
                <a:latin typeface="Trebuchet MS" panose="020B0703020202090204" pitchFamily="34" charset="0"/>
              </a:rPr>
              <a:t> Ledger</a:t>
            </a:r>
            <a:endParaRPr lang="ru-RU" sz="32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147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0F63819-F0D5-BA41-A082-BF6ABC890996}"/>
              </a:ext>
            </a:extLst>
          </p:cNvPr>
          <p:cNvSpPr txBox="1"/>
          <p:nvPr/>
        </p:nvSpPr>
        <p:spPr>
          <a:xfrm>
            <a:off x="0" y="273297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Trebuchet MS" panose="020B0703020202090204" pitchFamily="34" charset="0"/>
              </a:rPr>
              <a:t>Decentralization is good</a:t>
            </a:r>
            <a:endParaRPr lang="ru-RU" sz="4400" b="1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788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0F63819-F0D5-BA41-A082-BF6ABC890996}"/>
              </a:ext>
            </a:extLst>
          </p:cNvPr>
          <p:cNvSpPr txBox="1"/>
          <p:nvPr/>
        </p:nvSpPr>
        <p:spPr>
          <a:xfrm>
            <a:off x="0" y="273297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Trebuchet MS" panose="020B0703020202090204" pitchFamily="34" charset="0"/>
              </a:rPr>
              <a:t>Decentralization is good</a:t>
            </a:r>
            <a:endParaRPr lang="ru-RU" sz="4400" b="1" dirty="0">
              <a:latin typeface="Trebuchet MS" panose="020B070302020209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BFFAE6-DC51-3C43-93C0-438428B26BD0}"/>
              </a:ext>
            </a:extLst>
          </p:cNvPr>
          <p:cNvSpPr txBox="1"/>
          <p:nvPr/>
        </p:nvSpPr>
        <p:spPr>
          <a:xfrm>
            <a:off x="4128954" y="4106666"/>
            <a:ext cx="3934090" cy="1015663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Trebuchet MS" panose="020B0703020202090204" pitchFamily="34" charset="0"/>
              </a:rPr>
              <a:t>However…</a:t>
            </a:r>
            <a:endParaRPr lang="ru-RU" sz="60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393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0F63819-F0D5-BA41-A082-BF6ABC890996}"/>
              </a:ext>
            </a:extLst>
          </p:cNvPr>
          <p:cNvSpPr txBox="1"/>
          <p:nvPr/>
        </p:nvSpPr>
        <p:spPr>
          <a:xfrm>
            <a:off x="1" y="1777422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rebuchet MS" panose="020B0703020202090204" pitchFamily="34" charset="0"/>
              </a:rPr>
              <a:t>If we don‘t have </a:t>
            </a:r>
            <a:r>
              <a:rPr lang="en-US" sz="44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Central Authorities</a:t>
            </a:r>
            <a:endParaRPr lang="ru-RU" sz="4400" u="sng" dirty="0">
              <a:solidFill>
                <a:srgbClr val="7030A0"/>
              </a:solidFill>
              <a:latin typeface="Trebuchet MS" panose="020B070302020209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883858-2397-484A-B35B-D35AC84435F3}"/>
              </a:ext>
            </a:extLst>
          </p:cNvPr>
          <p:cNvSpPr txBox="1"/>
          <p:nvPr/>
        </p:nvSpPr>
        <p:spPr>
          <a:xfrm>
            <a:off x="0" y="3022968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rebuchet MS" panose="020B0703020202090204" pitchFamily="34" charset="0"/>
              </a:rPr>
              <a:t>We need to create a </a:t>
            </a:r>
            <a:r>
              <a:rPr lang="en-US" sz="44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trust protocol</a:t>
            </a:r>
            <a:endParaRPr lang="ru-RU" sz="4400" u="sng" dirty="0">
              <a:solidFill>
                <a:srgbClr val="7030A0"/>
              </a:solidFill>
              <a:latin typeface="Trebuchet MS" panose="020B070302020209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29242-89B5-AA4F-846E-C9A6DCD62554}"/>
              </a:ext>
            </a:extLst>
          </p:cNvPr>
          <p:cNvSpPr txBox="1"/>
          <p:nvPr/>
        </p:nvSpPr>
        <p:spPr>
          <a:xfrm>
            <a:off x="0" y="4268514"/>
            <a:ext cx="121919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rebuchet MS" panose="020B0703020202090204" pitchFamily="34" charset="0"/>
              </a:rPr>
              <a:t>Without </a:t>
            </a:r>
            <a:r>
              <a:rPr lang="en-US" sz="44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trusted 3</a:t>
            </a:r>
            <a:r>
              <a:rPr lang="en-US" sz="4400" u="sng" baseline="30000" dirty="0">
                <a:solidFill>
                  <a:srgbClr val="7030A0"/>
                </a:solidFill>
                <a:latin typeface="Trebuchet MS" panose="020B0703020202090204" pitchFamily="34" charset="0"/>
              </a:rPr>
              <a:t>rd</a:t>
            </a:r>
            <a:r>
              <a:rPr lang="en-US" sz="44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 parties </a:t>
            </a:r>
            <a:endParaRPr lang="ru-RU" sz="4400" u="sng" dirty="0">
              <a:solidFill>
                <a:srgbClr val="7030A0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0708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0F63819-F0D5-BA41-A082-BF6ABC890996}"/>
              </a:ext>
            </a:extLst>
          </p:cNvPr>
          <p:cNvSpPr txBox="1"/>
          <p:nvPr/>
        </p:nvSpPr>
        <p:spPr>
          <a:xfrm>
            <a:off x="0" y="1949779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rebuchet MS" panose="020B0703020202090204" pitchFamily="34" charset="0"/>
              </a:rPr>
              <a:t>Who </a:t>
            </a:r>
            <a:r>
              <a:rPr lang="en-US" sz="40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will keep </a:t>
            </a:r>
            <a:r>
              <a:rPr lang="en-US" sz="4000" dirty="0">
                <a:latin typeface="Trebuchet MS" panose="020B0703020202090204" pitchFamily="34" charset="0"/>
              </a:rPr>
              <a:t>the transaction log?</a:t>
            </a:r>
            <a:br>
              <a:rPr lang="en-US" sz="4000" dirty="0">
                <a:latin typeface="Trebuchet MS" panose="020B0703020202090204" pitchFamily="34" charset="0"/>
              </a:rPr>
            </a:br>
            <a:endParaRPr lang="en-US" sz="4000" dirty="0">
              <a:latin typeface="Trebuchet MS" panose="020B0703020202090204" pitchFamily="34" charset="0"/>
            </a:endParaRPr>
          </a:p>
          <a:p>
            <a:pPr algn="ctr"/>
            <a:r>
              <a:rPr lang="en-US" sz="4000" dirty="0">
                <a:latin typeface="Trebuchet MS" panose="020B0703020202090204" pitchFamily="34" charset="0"/>
              </a:rPr>
              <a:t>Who decides which transactions are </a:t>
            </a:r>
            <a:r>
              <a:rPr lang="en-US" sz="40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valid</a:t>
            </a:r>
            <a:r>
              <a:rPr lang="en-US" sz="4000" dirty="0">
                <a:latin typeface="Trebuchet MS" panose="020B0703020202090204" pitchFamily="34" charset="0"/>
              </a:rPr>
              <a:t>?</a:t>
            </a:r>
          </a:p>
          <a:p>
            <a:pPr algn="ctr"/>
            <a:endParaRPr lang="en-US" sz="4000" dirty="0">
              <a:latin typeface="Trebuchet MS" panose="020B0703020202090204" pitchFamily="34" charset="0"/>
            </a:endParaRPr>
          </a:p>
          <a:p>
            <a:pPr algn="ctr"/>
            <a:r>
              <a:rPr lang="en-US" sz="4000" dirty="0">
                <a:latin typeface="Trebuchet MS" panose="020B0703020202090204" pitchFamily="34" charset="0"/>
              </a:rPr>
              <a:t>How to reach </a:t>
            </a:r>
            <a:r>
              <a:rPr lang="en-US" sz="40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agreement</a:t>
            </a:r>
            <a:r>
              <a:rPr lang="en-US" sz="4000" dirty="0">
                <a:latin typeface="Trebuchet MS" panose="020B0703020202090204" pitchFamily="34" charset="0"/>
              </a:rPr>
              <a:t> in decentralized network?</a:t>
            </a:r>
            <a:endParaRPr lang="ru-RU" sz="4000" u="sng" dirty="0">
              <a:solidFill>
                <a:srgbClr val="7030A0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5701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76D56C-E36C-F24B-AC11-EF566B8F5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" y="3394710"/>
            <a:ext cx="5296030" cy="25781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7BDC7F1-CBED-CC48-BD45-58D55B4F76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803" y="3289300"/>
            <a:ext cx="5570597" cy="26835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4D44AB-4E5B-944B-A78F-86BE644FA1B6}"/>
              </a:ext>
            </a:extLst>
          </p:cNvPr>
          <p:cNvSpPr txBox="1"/>
          <p:nvPr/>
        </p:nvSpPr>
        <p:spPr>
          <a:xfrm>
            <a:off x="0" y="238760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rebuchet MS" panose="020B0703020202090204" pitchFamily="34" charset="0"/>
              </a:rPr>
              <a:t>Nick Szabo </a:t>
            </a:r>
            <a:r>
              <a:rPr lang="ru-RU" sz="2000" b="1" dirty="0">
                <a:latin typeface="Trebuchet MS" panose="020B0703020202090204" pitchFamily="34" charset="0"/>
              </a:rPr>
              <a:t>—</a:t>
            </a:r>
            <a:r>
              <a:rPr lang="en-US" sz="3200" b="1" dirty="0">
                <a:latin typeface="Trebuchet MS" panose="020B0703020202090204" pitchFamily="34" charset="0"/>
              </a:rPr>
              <a:t> “The God Protocol” </a:t>
            </a:r>
            <a:endParaRPr lang="ru-RU" sz="2000" b="1" dirty="0">
              <a:latin typeface="Trebuchet MS" panose="020B070302020209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825AAE3-AFC8-954E-9E2F-70F7F35D27D1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5" r="22561"/>
          <a:stretch/>
        </p:blipFill>
        <p:spPr>
          <a:xfrm>
            <a:off x="5121608" y="320735"/>
            <a:ext cx="1837992" cy="18382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225463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443597-18A2-2B43-8320-7CF11F147876}"/>
              </a:ext>
            </a:extLst>
          </p:cNvPr>
          <p:cNvSpPr txBox="1"/>
          <p:nvPr/>
        </p:nvSpPr>
        <p:spPr>
          <a:xfrm>
            <a:off x="1" y="12800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Solution </a:t>
            </a:r>
            <a:r>
              <a:rPr lang="en-US" sz="4400" dirty="0">
                <a:latin typeface="Trebuchet MS" panose="020B0703020202090204" pitchFamily="34" charset="0"/>
              </a:rPr>
              <a:t>: we replace</a:t>
            </a:r>
            <a:r>
              <a:rPr lang="ru-RU" sz="4400" dirty="0">
                <a:latin typeface="Trebuchet MS" panose="020B0703020202090204" pitchFamily="34" charset="0"/>
              </a:rPr>
              <a:t> </a:t>
            </a:r>
            <a:r>
              <a:rPr lang="en-US" sz="44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trust</a:t>
            </a:r>
            <a:r>
              <a:rPr lang="ru-RU" sz="4400" dirty="0">
                <a:latin typeface="Trebuchet MS" panose="020B0703020202090204" pitchFamily="34" charset="0"/>
              </a:rPr>
              <a:t> </a:t>
            </a:r>
            <a:r>
              <a:rPr lang="en-US" sz="4400" dirty="0">
                <a:latin typeface="Trebuchet MS" panose="020B0703020202090204" pitchFamily="34" charset="0"/>
              </a:rPr>
              <a:t>by </a:t>
            </a:r>
            <a:r>
              <a:rPr lang="en-US" sz="44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encryption</a:t>
            </a:r>
            <a:r>
              <a:rPr lang="en-US" sz="4400" dirty="0">
                <a:latin typeface="Trebuchet MS" panose="020B0703020202090204" pitchFamily="34" charset="0"/>
              </a:rPr>
              <a:t> </a:t>
            </a:r>
            <a:endParaRPr lang="ru-RU" sz="4400" dirty="0">
              <a:latin typeface="Trebuchet MS" panose="020B070302020209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9A7607-608F-0D4B-AA3F-6D3F68F6790F}"/>
              </a:ext>
            </a:extLst>
          </p:cNvPr>
          <p:cNvSpPr txBox="1"/>
          <p:nvPr/>
        </p:nvSpPr>
        <p:spPr>
          <a:xfrm>
            <a:off x="5691189" y="2591364"/>
            <a:ext cx="65008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rebuchet MS" panose="020B0703020202090204" pitchFamily="34" charset="0"/>
              </a:rPr>
              <a:t>We need a payment system which will be based on encryption </a:t>
            </a:r>
            <a:r>
              <a:rPr lang="en-US" sz="28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instead</a:t>
            </a:r>
            <a:r>
              <a:rPr lang="en-US" sz="2800" dirty="0">
                <a:latin typeface="Trebuchet MS" panose="020B0703020202090204" pitchFamily="34" charset="0"/>
              </a:rPr>
              <a:t> of trust</a:t>
            </a:r>
          </a:p>
          <a:p>
            <a:endParaRPr lang="en-US" sz="2800" dirty="0">
              <a:latin typeface="Trebuchet MS" panose="020B0703020202090204" pitchFamily="34" charset="0"/>
            </a:endParaRPr>
          </a:p>
          <a:p>
            <a:r>
              <a:rPr lang="en-US" sz="2800" dirty="0">
                <a:latin typeface="Trebuchet MS" panose="020B0703020202090204" pitchFamily="34" charset="0"/>
              </a:rPr>
              <a:t>It allows anybody to make transaction </a:t>
            </a:r>
            <a:r>
              <a:rPr lang="en-US" sz="2800" u="sng" dirty="0">
                <a:solidFill>
                  <a:srgbClr val="7030A0"/>
                </a:solidFill>
                <a:latin typeface="Trebuchet MS" panose="020B0703020202090204" pitchFamily="34" charset="0"/>
              </a:rPr>
              <a:t>without</a:t>
            </a:r>
            <a:r>
              <a:rPr lang="en-US" sz="2800" dirty="0">
                <a:latin typeface="Trebuchet MS" panose="020B0703020202090204" pitchFamily="34" charset="0"/>
              </a:rPr>
              <a:t> 3</a:t>
            </a:r>
            <a:r>
              <a:rPr lang="en-US" sz="2800" baseline="30000" dirty="0">
                <a:latin typeface="Trebuchet MS" panose="020B0703020202090204" pitchFamily="34" charset="0"/>
              </a:rPr>
              <a:t>rd</a:t>
            </a:r>
            <a:r>
              <a:rPr lang="en-US" sz="2800" dirty="0">
                <a:latin typeface="Trebuchet MS" panose="020B0703020202090204" pitchFamily="34" charset="0"/>
              </a:rPr>
              <a:t> parties.</a:t>
            </a:r>
            <a:endParaRPr lang="ru-RU" sz="2800" dirty="0">
              <a:latin typeface="Trebuchet MS" panose="020B070302020209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CB8D6DC-F6CC-8948-A172-35BC6F50E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743074"/>
            <a:ext cx="5715001" cy="428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202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4280145" y="3110668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Questions</a:t>
            </a:r>
            <a:endParaRPr lang="ru-RU" sz="24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9230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1F240FC9-A5EB-CA4A-BBDB-4DEE9CA625BA}"/>
              </a:ext>
            </a:extLst>
          </p:cNvPr>
          <p:cNvSpPr/>
          <p:nvPr/>
        </p:nvSpPr>
        <p:spPr>
          <a:xfrm>
            <a:off x="4280145" y="3110668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Trebuchet MS" panose="020B0703020202090204" pitchFamily="34" charset="0"/>
              </a:rPr>
              <a:t>Encryption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2079485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D6C1DEB-22C1-C84C-A635-E16E66DF7F43}"/>
              </a:ext>
            </a:extLst>
          </p:cNvPr>
          <p:cNvSpPr/>
          <p:nvPr/>
        </p:nvSpPr>
        <p:spPr>
          <a:xfrm>
            <a:off x="144161" y="1503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rebuchet MS" panose="020B0703020202090204" pitchFamily="34" charset="0"/>
              </a:rPr>
              <a:t>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EBC755-C960-744B-95D1-6A34CCC5A2CD}"/>
              </a:ext>
            </a:extLst>
          </p:cNvPr>
          <p:cNvSpPr txBox="1"/>
          <p:nvPr/>
        </p:nvSpPr>
        <p:spPr>
          <a:xfrm>
            <a:off x="4345458" y="1901371"/>
            <a:ext cx="37737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Hash functions</a:t>
            </a:r>
          </a:p>
          <a:p>
            <a:pPr algn="ctr"/>
            <a:b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ru-RU" sz="40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C4897BC-D039-7045-9AF3-D28639EA3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814" y="3175667"/>
            <a:ext cx="6985000" cy="2451100"/>
          </a:xfrm>
          <a:prstGeom prst="rect">
            <a:avLst/>
          </a:prstGeom>
        </p:spPr>
      </p:pic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13C9DC17-4D1E-DE47-9CD8-B9074B7943C8}"/>
              </a:ext>
            </a:extLst>
          </p:cNvPr>
          <p:cNvCxnSpPr>
            <a:cxnSpLocks/>
          </p:cNvCxnSpPr>
          <p:nvPr/>
        </p:nvCxnSpPr>
        <p:spPr>
          <a:xfrm>
            <a:off x="4528457" y="2611745"/>
            <a:ext cx="3425372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8986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D5710F-2E2B-E746-8A51-D0A1929A5208}"/>
              </a:ext>
            </a:extLst>
          </p:cNvPr>
          <p:cNvSpPr txBox="1"/>
          <p:nvPr/>
        </p:nvSpPr>
        <p:spPr>
          <a:xfrm>
            <a:off x="317156" y="2728572"/>
            <a:ext cx="2384855" cy="707886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rebuchet MS" panose="020B0703020202090204" pitchFamily="34" charset="0"/>
              </a:rPr>
              <a:t>Secure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1407F7-775F-4743-98B9-E003928A5D31}"/>
              </a:ext>
            </a:extLst>
          </p:cNvPr>
          <p:cNvSpPr txBox="1"/>
          <p:nvPr/>
        </p:nvSpPr>
        <p:spPr>
          <a:xfrm>
            <a:off x="2972829" y="2728801"/>
            <a:ext cx="2393092" cy="707886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rebuchet MS" panose="020B0703020202090204" pitchFamily="34" charset="0"/>
              </a:rPr>
              <a:t>Shared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066D46-CF0D-E148-AED4-5B3B44EA8B32}"/>
              </a:ext>
            </a:extLst>
          </p:cNvPr>
          <p:cNvSpPr txBox="1"/>
          <p:nvPr/>
        </p:nvSpPr>
        <p:spPr>
          <a:xfrm>
            <a:off x="5663513" y="2728572"/>
            <a:ext cx="2796747" cy="707886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rebuchet MS" panose="020B0703020202090204" pitchFamily="34" charset="0"/>
              </a:rPr>
              <a:t>Distributed</a:t>
            </a:r>
            <a:endParaRPr lang="ru-RU" sz="4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501B5F-733F-5D42-9608-7D5DD0EB5E70}"/>
              </a:ext>
            </a:extLst>
          </p:cNvPr>
          <p:cNvSpPr txBox="1"/>
          <p:nvPr/>
        </p:nvSpPr>
        <p:spPr>
          <a:xfrm>
            <a:off x="8711514" y="2728572"/>
            <a:ext cx="3216875" cy="707886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rebuchet MS" panose="020B0703020202090204" pitchFamily="34" charset="0"/>
              </a:rPr>
              <a:t>Authoritative</a:t>
            </a:r>
            <a:endParaRPr lang="ru-RU" sz="4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A5BE30-5201-704E-9BD7-4F2E0B02E48C}"/>
              </a:ext>
            </a:extLst>
          </p:cNvPr>
          <p:cNvSpPr txBox="1"/>
          <p:nvPr/>
        </p:nvSpPr>
        <p:spPr>
          <a:xfrm>
            <a:off x="317156" y="1445525"/>
            <a:ext cx="88072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Authenticated counterparties digitally sign requests, updates and claims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A0077C-4E1B-1249-ACBA-B67D93A9064A}"/>
              </a:ext>
            </a:extLst>
          </p:cNvPr>
          <p:cNvSpPr txBox="1"/>
          <p:nvPr/>
        </p:nvSpPr>
        <p:spPr>
          <a:xfrm>
            <a:off x="5058034" y="4711063"/>
            <a:ext cx="6870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Each member of the network can use the </a:t>
            </a:r>
            <a:r>
              <a:rPr lang="en-US" sz="20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Blockchain</a:t>
            </a:r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to validate the other counterparties  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AB6CED9A-AF29-F74D-B67A-2F155324707C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509584" y="1845635"/>
            <a:ext cx="0" cy="882937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0F13407D-68F9-7D43-B528-4839FD94B915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4169375" y="3436687"/>
            <a:ext cx="0" cy="2865428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CCB9D72-A963-B646-B9BA-E067F1FA9406}"/>
              </a:ext>
            </a:extLst>
          </p:cNvPr>
          <p:cNvSpPr txBox="1"/>
          <p:nvPr/>
        </p:nvSpPr>
        <p:spPr>
          <a:xfrm>
            <a:off x="317156" y="6302115"/>
            <a:ext cx="10695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Applicants and beneficiaries collaborate in near real-time using standardized templates</a:t>
            </a:r>
          </a:p>
        </p:txBody>
      </p: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6E66F4FD-C94F-8647-A86B-902D7AA8935C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7061887" y="3436458"/>
            <a:ext cx="0" cy="1184969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E4417D0-6A3B-DB40-A808-27888ACE50D1}"/>
              </a:ext>
            </a:extLst>
          </p:cNvPr>
          <p:cNvSpPr txBox="1"/>
          <p:nvPr/>
        </p:nvSpPr>
        <p:spPr>
          <a:xfrm>
            <a:off x="778477" y="149452"/>
            <a:ext cx="11318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Each immutable entry is written once, thereby increasing visibility and auditability, while reducing error rates</a:t>
            </a:r>
          </a:p>
        </p:txBody>
      </p: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01A91391-C3D7-C146-8CC3-AB39F1F6A664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10319952" y="1173892"/>
            <a:ext cx="0" cy="155468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264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D6C1DEB-22C1-C84C-A635-E16E66DF7F43}"/>
              </a:ext>
            </a:extLst>
          </p:cNvPr>
          <p:cNvSpPr/>
          <p:nvPr/>
        </p:nvSpPr>
        <p:spPr>
          <a:xfrm>
            <a:off x="144161" y="1503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rebuchet MS" panose="020B0703020202090204" pitchFamily="34" charset="0"/>
              </a:rPr>
              <a:t>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EBC755-C960-744B-95D1-6A34CCC5A2CD}"/>
              </a:ext>
            </a:extLst>
          </p:cNvPr>
          <p:cNvSpPr txBox="1"/>
          <p:nvPr/>
        </p:nvSpPr>
        <p:spPr>
          <a:xfrm>
            <a:off x="4345458" y="1901371"/>
            <a:ext cx="37737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Hash functions</a:t>
            </a:r>
          </a:p>
          <a:p>
            <a:pPr algn="ctr"/>
            <a:b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ru-RU" sz="40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13C9DC17-4D1E-DE47-9CD8-B9074B7943C8}"/>
              </a:ext>
            </a:extLst>
          </p:cNvPr>
          <p:cNvCxnSpPr>
            <a:cxnSpLocks/>
          </p:cNvCxnSpPr>
          <p:nvPr/>
        </p:nvCxnSpPr>
        <p:spPr>
          <a:xfrm>
            <a:off x="4528457" y="2611745"/>
            <a:ext cx="3425372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570004-8DFD-2647-979B-219AB2F50D07}"/>
              </a:ext>
            </a:extLst>
          </p:cNvPr>
          <p:cNvSpPr/>
          <p:nvPr/>
        </p:nvSpPr>
        <p:spPr>
          <a:xfrm>
            <a:off x="695114" y="3208176"/>
            <a:ext cx="110744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Deterministic transformation of any size data (input data) into fixed-size data (hash sums)</a:t>
            </a:r>
            <a:endParaRPr lang="ru-RU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Hash </a:t>
            </a:r>
            <a:r>
              <a:rPr lang="en-US" sz="2400" b="1" i="1" u="sng" dirty="0">
                <a:solidFill>
                  <a:srgbClr val="FF0000"/>
                </a:solidFill>
                <a:latin typeface="Trebuchet MS" panose="020B0703020202090204" pitchFamily="34" charset="0"/>
              </a:rPr>
              <a:t>h</a:t>
            </a: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 it should be hard to find any message </a:t>
            </a:r>
            <a:r>
              <a:rPr lang="en-US" sz="2400" b="1" dirty="0">
                <a:solidFill>
                  <a:srgbClr val="00B050"/>
                </a:solidFill>
                <a:latin typeface="Trebuchet MS" panose="020B0703020202090204" pitchFamily="34" charset="0"/>
              </a:rPr>
              <a:t>m</a:t>
            </a: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 such that </a:t>
            </a:r>
            <a:r>
              <a:rPr lang="en-US" sz="2400" b="1" dirty="0">
                <a:solidFill>
                  <a:srgbClr val="FF0000"/>
                </a:solidFill>
                <a:latin typeface="Trebuchet MS" panose="020B0703020202090204" pitchFamily="34" charset="0"/>
              </a:rPr>
              <a:t>h</a:t>
            </a: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=hash(</a:t>
            </a:r>
            <a:r>
              <a:rPr lang="en-US" sz="2400" b="1" dirty="0">
                <a:solidFill>
                  <a:srgbClr val="00B050"/>
                </a:solidFill>
                <a:latin typeface="Trebuchet MS" panose="020B0703020202090204" pitchFamily="34" charset="0"/>
              </a:rPr>
              <a:t>m</a:t>
            </a: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  <a:endParaRPr lang="ru-RU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Input </a:t>
            </a:r>
            <a:r>
              <a:rPr lang="en-US" sz="2400" b="1" dirty="0">
                <a:solidFill>
                  <a:srgbClr val="00B050"/>
                </a:solidFill>
                <a:latin typeface="Trebuchet MS" panose="020B0703020202090204" pitchFamily="34" charset="0"/>
              </a:rPr>
              <a:t>m1</a:t>
            </a: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, it should be hard to find another input, </a:t>
            </a:r>
            <a:r>
              <a:rPr lang="en-US" sz="2400" b="1" dirty="0">
                <a:solidFill>
                  <a:srgbClr val="FFFF00"/>
                </a:solidFill>
                <a:latin typeface="Trebuchet MS" panose="020B0703020202090204" pitchFamily="34" charset="0"/>
              </a:rPr>
              <a:t>m2</a:t>
            </a: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 != </a:t>
            </a:r>
            <a:r>
              <a:rPr lang="en-US" sz="2400" b="1" dirty="0">
                <a:solidFill>
                  <a:srgbClr val="00B050"/>
                </a:solidFill>
                <a:latin typeface="Trebuchet MS" panose="020B0703020202090204" pitchFamily="34" charset="0"/>
              </a:rPr>
              <a:t>m1</a:t>
            </a: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 such that hash(</a:t>
            </a:r>
            <a:r>
              <a:rPr lang="en-US" sz="2400" b="1" dirty="0">
                <a:solidFill>
                  <a:srgbClr val="00B050"/>
                </a:solidFill>
                <a:latin typeface="Trebuchet MS" panose="020B0703020202090204" pitchFamily="34" charset="0"/>
              </a:rPr>
              <a:t>m1</a:t>
            </a: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)=hash(</a:t>
            </a:r>
            <a:r>
              <a:rPr lang="en-US" sz="2400" b="1" dirty="0">
                <a:solidFill>
                  <a:srgbClr val="FFFF00"/>
                </a:solidFill>
                <a:latin typeface="Trebuchet MS" panose="020B0703020202090204" pitchFamily="34" charset="0"/>
              </a:rPr>
              <a:t>m2</a:t>
            </a: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No information about input data</a:t>
            </a:r>
            <a:endParaRPr lang="ru-RU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endParaRPr lang="ru-RU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5044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D6C1DEB-22C1-C84C-A635-E16E66DF7F43}"/>
              </a:ext>
            </a:extLst>
          </p:cNvPr>
          <p:cNvSpPr/>
          <p:nvPr/>
        </p:nvSpPr>
        <p:spPr>
          <a:xfrm>
            <a:off x="144161" y="1503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rebuchet MS" panose="020B0703020202090204" pitchFamily="34" charset="0"/>
              </a:rPr>
              <a:t>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EBC755-C960-744B-95D1-6A34CCC5A2CD}"/>
              </a:ext>
            </a:extLst>
          </p:cNvPr>
          <p:cNvSpPr txBox="1"/>
          <p:nvPr/>
        </p:nvSpPr>
        <p:spPr>
          <a:xfrm>
            <a:off x="4345458" y="1901371"/>
            <a:ext cx="37737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Hash functions</a:t>
            </a:r>
          </a:p>
          <a:p>
            <a:pPr algn="ctr"/>
            <a:b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ru-RU" sz="40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13C9DC17-4D1E-DE47-9CD8-B9074B7943C8}"/>
              </a:ext>
            </a:extLst>
          </p:cNvPr>
          <p:cNvCxnSpPr>
            <a:cxnSpLocks/>
          </p:cNvCxnSpPr>
          <p:nvPr/>
        </p:nvCxnSpPr>
        <p:spPr>
          <a:xfrm>
            <a:off x="4528457" y="2611745"/>
            <a:ext cx="3425372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F41589C-7688-AF49-AF0F-82255675BBCF}"/>
              </a:ext>
            </a:extLst>
          </p:cNvPr>
          <p:cNvSpPr txBox="1"/>
          <p:nvPr/>
        </p:nvSpPr>
        <p:spPr>
          <a:xfrm>
            <a:off x="2047164" y="3317143"/>
            <a:ext cx="1310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Hello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6" name="Стрелка вправо 5">
            <a:extLst>
              <a:ext uri="{FF2B5EF4-FFF2-40B4-BE49-F238E27FC236}">
                <a16:creationId xmlns:a16="http://schemas.microsoft.com/office/drawing/2014/main" id="{93912695-9566-9748-9855-B62868928F11}"/>
              </a:ext>
            </a:extLst>
          </p:cNvPr>
          <p:cNvSpPr/>
          <p:nvPr/>
        </p:nvSpPr>
        <p:spPr>
          <a:xfrm>
            <a:off x="3324476" y="3382380"/>
            <a:ext cx="1020982" cy="392746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95EC6B-2D1C-0942-BCD3-037D692B0B6F}"/>
              </a:ext>
            </a:extLst>
          </p:cNvPr>
          <p:cNvSpPr txBox="1"/>
          <p:nvPr/>
        </p:nvSpPr>
        <p:spPr>
          <a:xfrm>
            <a:off x="2047164" y="4056396"/>
            <a:ext cx="1310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hello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Стрелка вправо 8">
            <a:extLst>
              <a:ext uri="{FF2B5EF4-FFF2-40B4-BE49-F238E27FC236}">
                <a16:creationId xmlns:a16="http://schemas.microsoft.com/office/drawing/2014/main" id="{1246CCC1-A8DA-EC4B-8F38-8581ED24C424}"/>
              </a:ext>
            </a:extLst>
          </p:cNvPr>
          <p:cNvSpPr/>
          <p:nvPr/>
        </p:nvSpPr>
        <p:spPr>
          <a:xfrm>
            <a:off x="3324476" y="4121633"/>
            <a:ext cx="1020982" cy="392746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1CD741-5F11-8341-A17E-C096C2C5442E}"/>
              </a:ext>
            </a:extLst>
          </p:cNvPr>
          <p:cNvSpPr txBox="1"/>
          <p:nvPr/>
        </p:nvSpPr>
        <p:spPr>
          <a:xfrm>
            <a:off x="0" y="4860886"/>
            <a:ext cx="3357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Trebuchet MS" panose="020B0703020202090204" pitchFamily="34" charset="0"/>
              </a:rPr>
              <a:t>2cf24dba5fb0a30e26e83b2ac5b9e29e1b161e5c1fa7425e73043362938b9824</a:t>
            </a:r>
            <a:endParaRPr lang="ru-RU" sz="16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1" name="Стрелка вправо 10">
            <a:extLst>
              <a:ext uri="{FF2B5EF4-FFF2-40B4-BE49-F238E27FC236}">
                <a16:creationId xmlns:a16="http://schemas.microsoft.com/office/drawing/2014/main" id="{0D8FA316-B5EC-184A-AAA7-2B1A8CA55DA8}"/>
              </a:ext>
            </a:extLst>
          </p:cNvPr>
          <p:cNvSpPr/>
          <p:nvPr/>
        </p:nvSpPr>
        <p:spPr>
          <a:xfrm>
            <a:off x="3324476" y="4988330"/>
            <a:ext cx="1020982" cy="392746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CA315B-6FA9-4242-A689-8CA96206E0A5}"/>
              </a:ext>
            </a:extLst>
          </p:cNvPr>
          <p:cNvSpPr txBox="1"/>
          <p:nvPr/>
        </p:nvSpPr>
        <p:spPr>
          <a:xfrm>
            <a:off x="0" y="5779611"/>
            <a:ext cx="3363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Hello HSE students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4" name="Стрелка вправо 13">
            <a:extLst>
              <a:ext uri="{FF2B5EF4-FFF2-40B4-BE49-F238E27FC236}">
                <a16:creationId xmlns:a16="http://schemas.microsoft.com/office/drawing/2014/main" id="{BA06A6F4-41AF-E340-87D1-B22CD7DE8F27}"/>
              </a:ext>
            </a:extLst>
          </p:cNvPr>
          <p:cNvSpPr/>
          <p:nvPr/>
        </p:nvSpPr>
        <p:spPr>
          <a:xfrm>
            <a:off x="3357349" y="5855027"/>
            <a:ext cx="1020982" cy="392746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2E7DDCE-F88D-6648-955A-0CA237C49D8B}"/>
              </a:ext>
            </a:extLst>
          </p:cNvPr>
          <p:cNvSpPr/>
          <p:nvPr/>
        </p:nvSpPr>
        <p:spPr>
          <a:xfrm>
            <a:off x="4345458" y="3407930"/>
            <a:ext cx="77055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Trebuchet MS" panose="020B0703020202090204" pitchFamily="34" charset="0"/>
              </a:rPr>
              <a:t>185f8db32271fe25f561a6fc938b2e264306ec304eda518007d1764826381969</a:t>
            </a:r>
            <a:endParaRPr lang="ru-RU" sz="1600" dirty="0">
              <a:latin typeface="Trebuchet MS" panose="020B070302020209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970CFA-CDDA-AA4F-B72F-1D9E29A57D21}"/>
              </a:ext>
            </a:extLst>
          </p:cNvPr>
          <p:cNvSpPr txBox="1"/>
          <p:nvPr/>
        </p:nvSpPr>
        <p:spPr>
          <a:xfrm>
            <a:off x="4383853" y="4118305"/>
            <a:ext cx="792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rebuchet MS" panose="020B0703020202090204" pitchFamily="34" charset="0"/>
              </a:rPr>
              <a:t>2cf24dba5fb0a30e26e83b2ac5b9e29e1b161e5c1fa7425e73043362938b9824</a:t>
            </a:r>
            <a:endParaRPr lang="ru-RU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DDC394-6ECC-7442-8698-3DFCDD778182}"/>
              </a:ext>
            </a:extLst>
          </p:cNvPr>
          <p:cNvSpPr txBox="1"/>
          <p:nvPr/>
        </p:nvSpPr>
        <p:spPr>
          <a:xfrm>
            <a:off x="4378331" y="4995532"/>
            <a:ext cx="7733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F846A1A-11EB-FE49-AE60-A22F1BAA5857}"/>
              </a:ext>
            </a:extLst>
          </p:cNvPr>
          <p:cNvSpPr/>
          <p:nvPr/>
        </p:nvSpPr>
        <p:spPr>
          <a:xfrm>
            <a:off x="4378330" y="5855027"/>
            <a:ext cx="78136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Trebuchet MS" panose="020B0703020202090204" pitchFamily="34" charset="0"/>
              </a:rPr>
              <a:t>ea526da0ea9e2f472afbdb647ffad0cd63567f59fb9a4bfa12429f5dbfed5c1e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37AA1C-9AEF-BF43-A124-E23CBD5761A4}"/>
              </a:ext>
            </a:extLst>
          </p:cNvPr>
          <p:cNvSpPr txBox="1"/>
          <p:nvPr/>
        </p:nvSpPr>
        <p:spPr>
          <a:xfrm>
            <a:off x="10041741" y="150339"/>
            <a:ext cx="20697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rebuchet MS" panose="020B0703020202090204" pitchFamily="34" charset="0"/>
              </a:rPr>
              <a:t>*SHA256</a:t>
            </a:r>
            <a:endParaRPr lang="ru-RU" sz="4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3302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D6C1DEB-22C1-C84C-A635-E16E66DF7F43}"/>
              </a:ext>
            </a:extLst>
          </p:cNvPr>
          <p:cNvSpPr/>
          <p:nvPr/>
        </p:nvSpPr>
        <p:spPr>
          <a:xfrm>
            <a:off x="144161" y="1503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rebuchet MS" panose="020B0703020202090204" pitchFamily="34" charset="0"/>
              </a:rPr>
              <a:t>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EBC755-C960-744B-95D1-6A34CCC5A2CD}"/>
              </a:ext>
            </a:extLst>
          </p:cNvPr>
          <p:cNvSpPr txBox="1"/>
          <p:nvPr/>
        </p:nvSpPr>
        <p:spPr>
          <a:xfrm>
            <a:off x="3228268" y="2228917"/>
            <a:ext cx="47420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Hash function</a:t>
            </a:r>
            <a:r>
              <a:rPr lang="ru-RU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 (</a:t>
            </a:r>
            <a:r>
              <a:rPr lang="en-US" sz="4000" b="1" dirty="0">
                <a:solidFill>
                  <a:srgbClr val="00B050"/>
                </a:solidFill>
                <a:latin typeface="Trebuchet MS" panose="020B0703020202090204" pitchFamily="34" charset="0"/>
              </a:rPr>
              <a:t>H</a:t>
            </a:r>
            <a: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</a:p>
          <a:p>
            <a:pPr algn="ctr"/>
            <a:b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ru-RU" sz="40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Стрелка вправо 8">
            <a:extLst>
              <a:ext uri="{FF2B5EF4-FFF2-40B4-BE49-F238E27FC236}">
                <a16:creationId xmlns:a16="http://schemas.microsoft.com/office/drawing/2014/main" id="{1246CCC1-A8DA-EC4B-8F38-8581ED24C424}"/>
              </a:ext>
            </a:extLst>
          </p:cNvPr>
          <p:cNvSpPr/>
          <p:nvPr/>
        </p:nvSpPr>
        <p:spPr>
          <a:xfrm>
            <a:off x="2334908" y="2420977"/>
            <a:ext cx="1020982" cy="392746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B8ECC3-B89A-2544-8C0B-7F3D2742F420}"/>
              </a:ext>
            </a:extLst>
          </p:cNvPr>
          <p:cNvSpPr txBox="1"/>
          <p:nvPr/>
        </p:nvSpPr>
        <p:spPr>
          <a:xfrm>
            <a:off x="10041741" y="150339"/>
            <a:ext cx="20697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rebuchet MS" panose="020B0703020202090204" pitchFamily="34" charset="0"/>
              </a:rPr>
              <a:t>*SHA256</a:t>
            </a:r>
            <a:endParaRPr lang="ru-RU" sz="4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F296D6-F2AD-3E46-91AF-D05EA2F7299B}"/>
              </a:ext>
            </a:extLst>
          </p:cNvPr>
          <p:cNvSpPr txBox="1"/>
          <p:nvPr/>
        </p:nvSpPr>
        <p:spPr>
          <a:xfrm>
            <a:off x="8428924" y="2283448"/>
            <a:ext cx="37737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Trebuchet MS" panose="020B0703020202090204" pitchFamily="34" charset="0"/>
              </a:rPr>
              <a:t>Hash code (</a:t>
            </a:r>
            <a:r>
              <a:rPr lang="en-US" sz="3200" b="1" dirty="0" err="1">
                <a:solidFill>
                  <a:srgbClr val="FF0000"/>
                </a:solidFill>
                <a:latin typeface="Trebuchet MS" panose="020B0703020202090204" pitchFamily="34" charset="0"/>
              </a:rPr>
              <a:t>i</a:t>
            </a:r>
            <a:r>
              <a:rPr lang="en-US" sz="3200" b="1" baseline="-25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hash</a:t>
            </a:r>
            <a:r>
              <a:rPr lang="en-US" sz="3200" b="1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</a:p>
          <a:p>
            <a:pPr algn="ctr"/>
            <a:br>
              <a:rPr lang="en-US" sz="3200" b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ru-RU" sz="32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4" name="Стрелка вправо 13">
            <a:extLst>
              <a:ext uri="{FF2B5EF4-FFF2-40B4-BE49-F238E27FC236}">
                <a16:creationId xmlns:a16="http://schemas.microsoft.com/office/drawing/2014/main" id="{D59BE952-4F2B-9246-8D9E-8DD33F72A0EB}"/>
              </a:ext>
            </a:extLst>
          </p:cNvPr>
          <p:cNvSpPr/>
          <p:nvPr/>
        </p:nvSpPr>
        <p:spPr>
          <a:xfrm>
            <a:off x="7767716" y="2420977"/>
            <a:ext cx="1020982" cy="392746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2890CC-3119-404F-AED5-C3ADC1E15CF0}"/>
              </a:ext>
            </a:extLst>
          </p:cNvPr>
          <p:cNvSpPr txBox="1"/>
          <p:nvPr/>
        </p:nvSpPr>
        <p:spPr>
          <a:xfrm>
            <a:off x="-545446" y="2228917"/>
            <a:ext cx="37737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Info (</a:t>
            </a:r>
            <a:r>
              <a:rPr lang="en-US" sz="4000" b="1" dirty="0" err="1">
                <a:solidFill>
                  <a:srgbClr val="FF0000"/>
                </a:solidFill>
                <a:latin typeface="Trebuchet MS" panose="020B0703020202090204" pitchFamily="34" charset="0"/>
              </a:rPr>
              <a:t>i</a:t>
            </a:r>
            <a: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  <a:b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ru-RU" sz="40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D0DA03-C897-8343-9377-DF4443D0B8EC}"/>
              </a:ext>
            </a:extLst>
          </p:cNvPr>
          <p:cNvSpPr txBox="1"/>
          <p:nvPr/>
        </p:nvSpPr>
        <p:spPr>
          <a:xfrm>
            <a:off x="4046672" y="3990637"/>
            <a:ext cx="47420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00B050"/>
                </a:solidFill>
                <a:latin typeface="Trebuchet MS" panose="020B0703020202090204" pitchFamily="34" charset="0"/>
              </a:rPr>
              <a:t>H</a:t>
            </a:r>
            <a:r>
              <a:rPr lang="ru-RU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(</a:t>
            </a:r>
            <a:r>
              <a:rPr lang="en-US" sz="7200" b="1" dirty="0" err="1">
                <a:solidFill>
                  <a:srgbClr val="FF0000"/>
                </a:solidFill>
                <a:latin typeface="Trebuchet MS" panose="020B0703020202090204" pitchFamily="34" charset="0"/>
              </a:rPr>
              <a:t>i</a:t>
            </a:r>
            <a:r>
              <a:rPr lang="ru-RU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) = </a:t>
            </a:r>
            <a:r>
              <a:rPr lang="en-US" sz="7200" b="1" dirty="0" err="1">
                <a:solidFill>
                  <a:srgbClr val="FF0000"/>
                </a:solidFill>
                <a:latin typeface="Trebuchet MS" panose="020B0703020202090204" pitchFamily="34" charset="0"/>
              </a:rPr>
              <a:t>i</a:t>
            </a:r>
            <a:r>
              <a:rPr lang="en-US" sz="7200" b="1" baseline="-25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hash</a:t>
            </a:r>
            <a:endParaRPr lang="en-US" sz="72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algn="ctr"/>
            <a:b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ru-RU" sz="72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0529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D6C1DEB-22C1-C84C-A635-E16E66DF7F43}"/>
              </a:ext>
            </a:extLst>
          </p:cNvPr>
          <p:cNvSpPr/>
          <p:nvPr/>
        </p:nvSpPr>
        <p:spPr>
          <a:xfrm>
            <a:off x="144161" y="1503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rebuchet MS" panose="020B0703020202090204" pitchFamily="34" charset="0"/>
              </a:rPr>
              <a:t>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B8ECC3-B89A-2544-8C0B-7F3D2742F420}"/>
              </a:ext>
            </a:extLst>
          </p:cNvPr>
          <p:cNvSpPr txBox="1"/>
          <p:nvPr/>
        </p:nvSpPr>
        <p:spPr>
          <a:xfrm>
            <a:off x="10041741" y="150339"/>
            <a:ext cx="20697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rebuchet MS" panose="020B0703020202090204" pitchFamily="34" charset="0"/>
              </a:rPr>
              <a:t>*SHA256</a:t>
            </a:r>
            <a:endParaRPr lang="ru-RU" sz="4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F0D684-81BF-F94B-8689-5572E6A2D9EF}"/>
              </a:ext>
            </a:extLst>
          </p:cNvPr>
          <p:cNvSpPr txBox="1"/>
          <p:nvPr/>
        </p:nvSpPr>
        <p:spPr>
          <a:xfrm>
            <a:off x="4345458" y="1958254"/>
            <a:ext cx="4088858" cy="1323439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Why Hash functions</a:t>
            </a:r>
            <a:r>
              <a:rPr lang="ru-RU" sz="4000" b="1" dirty="0">
                <a:solidFill>
                  <a:schemeClr val="bg1"/>
                </a:solidFill>
                <a:latin typeface="Trebuchet MS" panose="020B0703020202090204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6AB32C-C889-7145-BF83-649FA870B7AD}"/>
              </a:ext>
            </a:extLst>
          </p:cNvPr>
          <p:cNvSpPr txBox="1"/>
          <p:nvPr/>
        </p:nvSpPr>
        <p:spPr>
          <a:xfrm>
            <a:off x="317268" y="4525391"/>
            <a:ext cx="4272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It helps to validate data 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BE04CD35-22E2-CE4C-B85E-75333CAAAFB7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4497858" y="3281693"/>
            <a:ext cx="1892029" cy="1246404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FF7B1389-197E-704C-8655-CEBE8A76AA1D}"/>
              </a:ext>
            </a:extLst>
          </p:cNvPr>
          <p:cNvCxnSpPr>
            <a:cxnSpLocks/>
            <a:endCxn id="10" idx="2"/>
          </p:cNvCxnSpPr>
          <p:nvPr/>
        </p:nvCxnSpPr>
        <p:spPr>
          <a:xfrm flipH="1" flipV="1">
            <a:off x="6389887" y="3281693"/>
            <a:ext cx="2196829" cy="1243698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910C2FB-F3C7-B74D-AAA8-BA1ACFFF0DB4}"/>
              </a:ext>
            </a:extLst>
          </p:cNvPr>
          <p:cNvSpPr txBox="1"/>
          <p:nvPr/>
        </p:nvSpPr>
        <p:spPr>
          <a:xfrm>
            <a:off x="7791765" y="4525391"/>
            <a:ext cx="3284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Identification case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4329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09061E58-DDD3-4E4B-BADF-8329649C6AF0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076A04-E457-3940-A3C1-72CD1244217B}"/>
              </a:ext>
            </a:extLst>
          </p:cNvPr>
          <p:cNvSpPr txBox="1"/>
          <p:nvPr/>
        </p:nvSpPr>
        <p:spPr>
          <a:xfrm>
            <a:off x="491319" y="1241946"/>
            <a:ext cx="112321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rebuchet MS" panose="020B0703020202090204" pitchFamily="34" charset="0"/>
              </a:rPr>
              <a:t>Case:</a:t>
            </a:r>
            <a:r>
              <a:rPr lang="ru-RU" sz="2800" b="1" dirty="0">
                <a:latin typeface="Trebuchet MS" panose="020B0703020202090204" pitchFamily="34" charset="0"/>
              </a:rPr>
              <a:t> </a:t>
            </a:r>
            <a:r>
              <a:rPr lang="en-US" sz="2800" dirty="0">
                <a:latin typeface="Trebuchet MS" panose="020B0703020202090204" pitchFamily="34" charset="0"/>
              </a:rPr>
              <a:t>we need to safely send data to agent 2 when we have agent 3? 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440C644-603C-4147-A3D0-91499F38D26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670" y="2152437"/>
            <a:ext cx="1239293" cy="123929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8B1F97A-E01A-CC45-8837-113E2CCEC0F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730" y="3854688"/>
            <a:ext cx="1239293" cy="123929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1A4165C-26F4-BD46-8ECF-9E7A6757327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2" y="3854688"/>
            <a:ext cx="1239293" cy="123929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606ABF-4C8C-DE46-AADD-0ED9CDC4940B}"/>
              </a:ext>
            </a:extLst>
          </p:cNvPr>
          <p:cNvSpPr txBox="1"/>
          <p:nvPr/>
        </p:nvSpPr>
        <p:spPr>
          <a:xfrm>
            <a:off x="2496023" y="4474334"/>
            <a:ext cx="149019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BAD65833-68EE-C245-BE05-7839DFC92175}"/>
              </a:ext>
            </a:extLst>
          </p:cNvPr>
          <p:cNvCxnSpPr>
            <a:cxnSpLocks/>
            <a:stCxn id="15" idx="3"/>
            <a:endCxn id="11" idx="2"/>
          </p:cNvCxnSpPr>
          <p:nvPr/>
        </p:nvCxnSpPr>
        <p:spPr>
          <a:xfrm flipV="1">
            <a:off x="3986213" y="3391730"/>
            <a:ext cx="2064104" cy="12672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DFD11D9-4B12-9949-A058-22AC4EEE3C6B}"/>
              </a:ext>
            </a:extLst>
          </p:cNvPr>
          <p:cNvCxnSpPr>
            <a:cxnSpLocks/>
            <a:stCxn id="11" idx="2"/>
            <a:endCxn id="21" idx="1"/>
          </p:cNvCxnSpPr>
          <p:nvPr/>
        </p:nvCxnSpPr>
        <p:spPr>
          <a:xfrm>
            <a:off x="6050317" y="3391730"/>
            <a:ext cx="2250722" cy="12724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C85853D-3EB1-6E43-8AB7-D9463C520E50}"/>
              </a:ext>
            </a:extLst>
          </p:cNvPr>
          <p:cNvSpPr txBox="1"/>
          <p:nvPr/>
        </p:nvSpPr>
        <p:spPr>
          <a:xfrm>
            <a:off x="8301039" y="4479496"/>
            <a:ext cx="152364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3A22FE-984F-3145-8AB3-9D44958C4CDC}"/>
              </a:ext>
            </a:extLst>
          </p:cNvPr>
          <p:cNvSpPr txBox="1"/>
          <p:nvPr/>
        </p:nvSpPr>
        <p:spPr>
          <a:xfrm>
            <a:off x="5623701" y="1929867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3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2DF7E4-D4B9-3A4E-B261-D6C8C963197D}"/>
              </a:ext>
            </a:extLst>
          </p:cNvPr>
          <p:cNvSpPr txBox="1"/>
          <p:nvPr/>
        </p:nvSpPr>
        <p:spPr>
          <a:xfrm>
            <a:off x="9824680" y="363708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2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B7E28E-13C9-D343-904B-43AB86551464}"/>
              </a:ext>
            </a:extLst>
          </p:cNvPr>
          <p:cNvSpPr txBox="1"/>
          <p:nvPr/>
        </p:nvSpPr>
        <p:spPr>
          <a:xfrm>
            <a:off x="1422982" y="3433047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1</a:t>
            </a:r>
            <a:endParaRPr lang="ru-RU" b="1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507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BE2CEE17-63E4-B54C-ABCA-70A6B0795B32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431E6F-5ECA-2D40-848E-E5C3AE194705}"/>
              </a:ext>
            </a:extLst>
          </p:cNvPr>
          <p:cNvSpPr txBox="1"/>
          <p:nvPr/>
        </p:nvSpPr>
        <p:spPr>
          <a:xfrm>
            <a:off x="3316405" y="2866030"/>
            <a:ext cx="60598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latin typeface="Trebuchet MS" panose="020B0703020202090204" pitchFamily="34" charset="0"/>
              </a:rPr>
              <a:t>We will use </a:t>
            </a:r>
            <a:r>
              <a:rPr lang="en-US" sz="4800" b="1" dirty="0" err="1">
                <a:latin typeface="Trebuchet MS" panose="020B0703020202090204" pitchFamily="34" charset="0"/>
              </a:rPr>
              <a:t>keypairs</a:t>
            </a:r>
            <a:endParaRPr lang="ru-RU" sz="4800" b="1" dirty="0">
              <a:latin typeface="Trebuchet MS" panose="020B070302020209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9C893A-D8E3-D248-8C7E-C5593DC26189}"/>
              </a:ext>
            </a:extLst>
          </p:cNvPr>
          <p:cNvSpPr txBox="1"/>
          <p:nvPr/>
        </p:nvSpPr>
        <p:spPr>
          <a:xfrm>
            <a:off x="1966290" y="4868767"/>
            <a:ext cx="2485745" cy="646331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Trebuchet MS" panose="020B0703020202090204" pitchFamily="34" charset="0"/>
              </a:rPr>
              <a:t>Private key</a:t>
            </a:r>
            <a:endParaRPr lang="ru-RU" sz="3600" dirty="0">
              <a:latin typeface="Trebuchet MS" panose="020B070302020209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9F3C5D-2238-2841-9BD6-9B39902ED1AB}"/>
              </a:ext>
            </a:extLst>
          </p:cNvPr>
          <p:cNvSpPr txBox="1"/>
          <p:nvPr/>
        </p:nvSpPr>
        <p:spPr>
          <a:xfrm>
            <a:off x="5632101" y="4869141"/>
            <a:ext cx="889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and</a:t>
            </a:r>
            <a:endParaRPr lang="ru-RU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1B6A78-4154-F744-BE4B-D8DED14BB290}"/>
              </a:ext>
            </a:extLst>
          </p:cNvPr>
          <p:cNvSpPr txBox="1"/>
          <p:nvPr/>
        </p:nvSpPr>
        <p:spPr>
          <a:xfrm>
            <a:off x="8124544" y="4930323"/>
            <a:ext cx="2066591" cy="584775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Public key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C3ADD8-179B-3B42-8DF9-FEE9C563B82F}"/>
              </a:ext>
            </a:extLst>
          </p:cNvPr>
          <p:cNvSpPr txBox="1"/>
          <p:nvPr/>
        </p:nvSpPr>
        <p:spPr>
          <a:xfrm>
            <a:off x="7618561" y="6005015"/>
            <a:ext cx="3191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rebuchet MS" panose="020B0703020202090204" pitchFamily="34" charset="0"/>
              </a:rPr>
              <a:t>No data about Private key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0432D52-7B46-E34C-899B-AEB55BFBC8DF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9214222" y="5545876"/>
            <a:ext cx="0" cy="4591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42329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09061E58-DDD3-4E4B-BADF-8329649C6AF0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440C644-603C-4147-A3D0-91499F38D26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670" y="2152437"/>
            <a:ext cx="1239293" cy="123929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8B1F97A-E01A-CC45-8837-113E2CCEC0F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730" y="3854688"/>
            <a:ext cx="1239293" cy="123929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1A4165C-26F4-BD46-8ECF-9E7A6757327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2" y="3854688"/>
            <a:ext cx="1239293" cy="123929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606ABF-4C8C-DE46-AADD-0ED9CDC4940B}"/>
              </a:ext>
            </a:extLst>
          </p:cNvPr>
          <p:cNvSpPr txBox="1"/>
          <p:nvPr/>
        </p:nvSpPr>
        <p:spPr>
          <a:xfrm>
            <a:off x="2400983" y="4474334"/>
            <a:ext cx="151876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BAD65833-68EE-C245-BE05-7839DFC92175}"/>
              </a:ext>
            </a:extLst>
          </p:cNvPr>
          <p:cNvCxnSpPr>
            <a:cxnSpLocks/>
            <a:stCxn id="15" idx="3"/>
            <a:endCxn id="11" idx="2"/>
          </p:cNvCxnSpPr>
          <p:nvPr/>
        </p:nvCxnSpPr>
        <p:spPr>
          <a:xfrm flipV="1">
            <a:off x="3919748" y="3391730"/>
            <a:ext cx="2130569" cy="12672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DFD11D9-4B12-9949-A058-22AC4EEE3C6B}"/>
              </a:ext>
            </a:extLst>
          </p:cNvPr>
          <p:cNvCxnSpPr>
            <a:cxnSpLocks/>
            <a:stCxn id="11" idx="2"/>
            <a:endCxn id="21" idx="1"/>
          </p:cNvCxnSpPr>
          <p:nvPr/>
        </p:nvCxnSpPr>
        <p:spPr>
          <a:xfrm>
            <a:off x="6050317" y="3391730"/>
            <a:ext cx="2151040" cy="12672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C85853D-3EB1-6E43-8AB7-D9463C520E50}"/>
              </a:ext>
            </a:extLst>
          </p:cNvPr>
          <p:cNvSpPr txBox="1"/>
          <p:nvPr/>
        </p:nvSpPr>
        <p:spPr>
          <a:xfrm>
            <a:off x="8201357" y="4474334"/>
            <a:ext cx="151876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3A22FE-984F-3145-8AB3-9D44958C4CDC}"/>
              </a:ext>
            </a:extLst>
          </p:cNvPr>
          <p:cNvSpPr txBox="1"/>
          <p:nvPr/>
        </p:nvSpPr>
        <p:spPr>
          <a:xfrm>
            <a:off x="5623701" y="1929867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3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2DF7E4-D4B9-3A4E-B261-D6C8C963197D}"/>
              </a:ext>
            </a:extLst>
          </p:cNvPr>
          <p:cNvSpPr txBox="1"/>
          <p:nvPr/>
        </p:nvSpPr>
        <p:spPr>
          <a:xfrm>
            <a:off x="9735546" y="363708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2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B7E28E-13C9-D343-904B-43AB86551464}"/>
              </a:ext>
            </a:extLst>
          </p:cNvPr>
          <p:cNvSpPr txBox="1"/>
          <p:nvPr/>
        </p:nvSpPr>
        <p:spPr>
          <a:xfrm>
            <a:off x="1422982" y="363708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1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B84236-A4DA-004F-87EF-4E1E82551DB2}"/>
              </a:ext>
            </a:extLst>
          </p:cNvPr>
          <p:cNvSpPr txBox="1"/>
          <p:nvPr/>
        </p:nvSpPr>
        <p:spPr>
          <a:xfrm>
            <a:off x="1067371" y="6176585"/>
            <a:ext cx="1691745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b="1" dirty="0">
              <a:latin typeface="Trebuchet MS" panose="020B0703020202090204" pitchFamily="34" charset="0"/>
            </a:endParaRP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700277DD-C823-E246-BC85-12A6386A32AB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1876377" y="5093981"/>
            <a:ext cx="0" cy="10826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AC0B42-1A32-1445-B4A7-E3ECF6ABD559}"/>
              </a:ext>
            </a:extLst>
          </p:cNvPr>
          <p:cNvSpPr txBox="1"/>
          <p:nvPr/>
        </p:nvSpPr>
        <p:spPr>
          <a:xfrm>
            <a:off x="9394781" y="6185928"/>
            <a:ext cx="1691745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Agent </a:t>
            </a:r>
            <a:r>
              <a:rPr lang="ru-RU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2 </a:t>
            </a:r>
            <a:r>
              <a:rPr lang="en-US" sz="20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b="1" dirty="0">
              <a:latin typeface="Trebuchet MS" panose="020B0703020202090204" pitchFamily="34" charset="0"/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C6777AA4-A6D2-554E-B3A0-FF2273AD1A9D}"/>
              </a:ext>
            </a:extLst>
          </p:cNvPr>
          <p:cNvCxnSpPr>
            <a:cxnSpLocks/>
          </p:cNvCxnSpPr>
          <p:nvPr/>
        </p:nvCxnSpPr>
        <p:spPr>
          <a:xfrm flipV="1">
            <a:off x="10203785" y="5056077"/>
            <a:ext cx="0" cy="10826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FE9BC4A-7108-644F-8041-F72C72A501F4}"/>
              </a:ext>
            </a:extLst>
          </p:cNvPr>
          <p:cNvSpPr txBox="1"/>
          <p:nvPr/>
        </p:nvSpPr>
        <p:spPr>
          <a:xfrm>
            <a:off x="2685378" y="2782622"/>
            <a:ext cx="1685333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PBk</a:t>
            </a:r>
            <a:endParaRPr lang="ru-RU" sz="2000" b="1" dirty="0">
              <a:latin typeface="Trebuchet MS" panose="020B070302020209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C5A01B-27A2-7E4D-BBED-54CA893170AF}"/>
              </a:ext>
            </a:extLst>
          </p:cNvPr>
          <p:cNvSpPr txBox="1"/>
          <p:nvPr/>
        </p:nvSpPr>
        <p:spPr>
          <a:xfrm>
            <a:off x="7739122" y="2782622"/>
            <a:ext cx="1685333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Agent 2</a:t>
            </a:r>
            <a:r>
              <a:rPr lang="ru-RU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PBk</a:t>
            </a:r>
            <a:endParaRPr lang="ru-RU" sz="2000" b="1" dirty="0">
              <a:latin typeface="Trebuchet MS" panose="020B0703020202090204" pitchFamily="34" charset="0"/>
            </a:endParaRPr>
          </a:p>
        </p:txBody>
      </p: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58203325-5D26-7B42-A115-3F8A6EF030DE}"/>
              </a:ext>
            </a:extLst>
          </p:cNvPr>
          <p:cNvCxnSpPr>
            <a:cxnSpLocks/>
            <a:stCxn id="22" idx="3"/>
            <a:endCxn id="11" idx="2"/>
          </p:cNvCxnSpPr>
          <p:nvPr/>
        </p:nvCxnSpPr>
        <p:spPr>
          <a:xfrm>
            <a:off x="4370711" y="2982677"/>
            <a:ext cx="1679606" cy="409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A860A614-519B-5F49-A800-E971A43D15E7}"/>
              </a:ext>
            </a:extLst>
          </p:cNvPr>
          <p:cNvCxnSpPr>
            <a:cxnSpLocks/>
            <a:stCxn id="11" idx="2"/>
            <a:endCxn id="23" idx="1"/>
          </p:cNvCxnSpPr>
          <p:nvPr/>
        </p:nvCxnSpPr>
        <p:spPr>
          <a:xfrm flipV="1">
            <a:off x="6050317" y="2982677"/>
            <a:ext cx="1688805" cy="409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095B77A-38B1-4D49-9283-5A6B9DDBBE0D}"/>
              </a:ext>
            </a:extLst>
          </p:cNvPr>
          <p:cNvSpPr txBox="1"/>
          <p:nvPr/>
        </p:nvSpPr>
        <p:spPr>
          <a:xfrm>
            <a:off x="3577853" y="1109609"/>
            <a:ext cx="51539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rebuchet MS" panose="020B0703020202090204" pitchFamily="34" charset="0"/>
              </a:rPr>
              <a:t>Man in the middle problem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5105F797-57FE-A946-9957-35DA31E5D5C4}"/>
              </a:ext>
            </a:extLst>
          </p:cNvPr>
          <p:cNvCxnSpPr>
            <a:cxnSpLocks/>
          </p:cNvCxnSpPr>
          <p:nvPr/>
        </p:nvCxnSpPr>
        <p:spPr>
          <a:xfrm>
            <a:off x="3674271" y="1694384"/>
            <a:ext cx="4941092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42308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09061E58-DDD3-4E4B-BADF-8329649C6AF0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606ABF-4C8C-DE46-AADD-0ED9CDC4940B}"/>
              </a:ext>
            </a:extLst>
          </p:cNvPr>
          <p:cNvSpPr txBox="1"/>
          <p:nvPr/>
        </p:nvSpPr>
        <p:spPr>
          <a:xfrm>
            <a:off x="2700738" y="3450752"/>
            <a:ext cx="16131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E73C179-2B83-FC4F-943C-33A5C70829C5}"/>
              </a:ext>
            </a:extLst>
          </p:cNvPr>
          <p:cNvSpPr txBox="1"/>
          <p:nvPr/>
        </p:nvSpPr>
        <p:spPr>
          <a:xfrm>
            <a:off x="2700739" y="4324819"/>
            <a:ext cx="1685333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PBk</a:t>
            </a:r>
            <a:endParaRPr lang="ru-RU" sz="2000" b="1" dirty="0">
              <a:latin typeface="Trebuchet MS" panose="020B0703020202090204" pitchFamily="34" charset="0"/>
            </a:endParaRPr>
          </a:p>
        </p:txBody>
      </p:sp>
      <p:sp>
        <p:nvSpPr>
          <p:cNvPr id="31" name="Стрелка вправо 30">
            <a:extLst>
              <a:ext uri="{FF2B5EF4-FFF2-40B4-BE49-F238E27FC236}">
                <a16:creationId xmlns:a16="http://schemas.microsoft.com/office/drawing/2014/main" id="{1F9E684A-ECC1-CF48-B216-D4CD4DC876D6}"/>
              </a:ext>
            </a:extLst>
          </p:cNvPr>
          <p:cNvSpPr/>
          <p:nvPr/>
        </p:nvSpPr>
        <p:spPr>
          <a:xfrm>
            <a:off x="5051811" y="3560153"/>
            <a:ext cx="2768356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</a:t>
            </a:r>
            <a:r>
              <a:rPr lang="en-US" b="1" dirty="0">
                <a:latin typeface="Trebuchet MS" panose="020B0703020202090204" pitchFamily="34" charset="0"/>
              </a:rPr>
              <a:t>encryption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99835F-A2D0-0446-A7FA-53231E76966B}"/>
              </a:ext>
            </a:extLst>
          </p:cNvPr>
          <p:cNvSpPr txBox="1"/>
          <p:nvPr/>
        </p:nvSpPr>
        <p:spPr>
          <a:xfrm>
            <a:off x="8244141" y="3450752"/>
            <a:ext cx="1920154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C12ABD-6CD5-CF4B-A394-0A54CC80BF01}"/>
              </a:ext>
            </a:extLst>
          </p:cNvPr>
          <p:cNvSpPr txBox="1"/>
          <p:nvPr/>
        </p:nvSpPr>
        <p:spPr>
          <a:xfrm>
            <a:off x="281096" y="3869045"/>
            <a:ext cx="2207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rebuchet MS" panose="020B0703020202090204" pitchFamily="34" charset="0"/>
              </a:rPr>
              <a:t>Agent1 Side:</a:t>
            </a:r>
            <a:endParaRPr lang="ru-RU" sz="28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8399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09061E58-DDD3-4E4B-BADF-8329649C6AF0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440C644-603C-4147-A3D0-91499F38D26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670" y="2152437"/>
            <a:ext cx="1239293" cy="123929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8B1F97A-E01A-CC45-8837-113E2CCEC0F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730" y="3854688"/>
            <a:ext cx="1239293" cy="123929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1A4165C-26F4-BD46-8ECF-9E7A6757327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2" y="3854688"/>
            <a:ext cx="1239293" cy="123929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606ABF-4C8C-DE46-AADD-0ED9CDC4940B}"/>
              </a:ext>
            </a:extLst>
          </p:cNvPr>
          <p:cNvSpPr txBox="1"/>
          <p:nvPr/>
        </p:nvSpPr>
        <p:spPr>
          <a:xfrm>
            <a:off x="2496023" y="4225409"/>
            <a:ext cx="1941095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latin typeface="Trebuchet MS" panose="020B0703020202090204" pitchFamily="34" charset="0"/>
            </a:endParaRP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BAD65833-68EE-C245-BE05-7839DFC92175}"/>
              </a:ext>
            </a:extLst>
          </p:cNvPr>
          <p:cNvCxnSpPr>
            <a:cxnSpLocks/>
            <a:stCxn id="15" idx="3"/>
            <a:endCxn id="11" idx="2"/>
          </p:cNvCxnSpPr>
          <p:nvPr/>
        </p:nvCxnSpPr>
        <p:spPr>
          <a:xfrm flipV="1">
            <a:off x="4437118" y="3391730"/>
            <a:ext cx="1613199" cy="15723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DFD11D9-4B12-9949-A058-22AC4EEE3C6B}"/>
              </a:ext>
            </a:extLst>
          </p:cNvPr>
          <p:cNvCxnSpPr>
            <a:cxnSpLocks/>
            <a:stCxn id="11" idx="2"/>
            <a:endCxn id="21" idx="1"/>
          </p:cNvCxnSpPr>
          <p:nvPr/>
        </p:nvCxnSpPr>
        <p:spPr>
          <a:xfrm>
            <a:off x="6050317" y="3391730"/>
            <a:ext cx="1402222" cy="15723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C85853D-3EB1-6E43-8AB7-D9463C520E50}"/>
              </a:ext>
            </a:extLst>
          </p:cNvPr>
          <p:cNvSpPr txBox="1"/>
          <p:nvPr/>
        </p:nvSpPr>
        <p:spPr>
          <a:xfrm>
            <a:off x="7452539" y="4225409"/>
            <a:ext cx="1940156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3A22FE-984F-3145-8AB3-9D44958C4CDC}"/>
              </a:ext>
            </a:extLst>
          </p:cNvPr>
          <p:cNvSpPr txBox="1"/>
          <p:nvPr/>
        </p:nvSpPr>
        <p:spPr>
          <a:xfrm>
            <a:off x="5571988" y="1929867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3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2DF7E4-D4B9-3A4E-B261-D6C8C963197D}"/>
              </a:ext>
            </a:extLst>
          </p:cNvPr>
          <p:cNvSpPr txBox="1"/>
          <p:nvPr/>
        </p:nvSpPr>
        <p:spPr>
          <a:xfrm>
            <a:off x="9739621" y="363708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2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B7E28E-13C9-D343-904B-43AB86551464}"/>
              </a:ext>
            </a:extLst>
          </p:cNvPr>
          <p:cNvSpPr txBox="1"/>
          <p:nvPr/>
        </p:nvSpPr>
        <p:spPr>
          <a:xfrm>
            <a:off x="1422982" y="363708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1</a:t>
            </a:r>
            <a:endParaRPr lang="ru-RU" b="1" dirty="0">
              <a:latin typeface="Trebuchet MS" panose="020B0703020202090204" pitchFamily="34" charset="0"/>
            </a:endParaRP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700277DD-C823-E246-BC85-12A6386A32AB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1876377" y="5093981"/>
            <a:ext cx="0" cy="10826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AC0B42-1A32-1445-B4A7-E3ECF6ABD559}"/>
              </a:ext>
            </a:extLst>
          </p:cNvPr>
          <p:cNvSpPr txBox="1"/>
          <p:nvPr/>
        </p:nvSpPr>
        <p:spPr>
          <a:xfrm>
            <a:off x="9394781" y="6138681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2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C6777AA4-A6D2-554E-B3A0-FF2273AD1A9D}"/>
              </a:ext>
            </a:extLst>
          </p:cNvPr>
          <p:cNvCxnSpPr>
            <a:cxnSpLocks/>
          </p:cNvCxnSpPr>
          <p:nvPr/>
        </p:nvCxnSpPr>
        <p:spPr>
          <a:xfrm flipV="1">
            <a:off x="10203785" y="5056077"/>
            <a:ext cx="0" cy="10826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FE9BC4A-7108-644F-8041-F72C72A501F4}"/>
              </a:ext>
            </a:extLst>
          </p:cNvPr>
          <p:cNvSpPr txBox="1"/>
          <p:nvPr/>
        </p:nvSpPr>
        <p:spPr>
          <a:xfrm>
            <a:off x="2685378" y="2782622"/>
            <a:ext cx="1613199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PBk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C5A01B-27A2-7E4D-BBED-54CA893170AF}"/>
              </a:ext>
            </a:extLst>
          </p:cNvPr>
          <p:cNvSpPr txBox="1"/>
          <p:nvPr/>
        </p:nvSpPr>
        <p:spPr>
          <a:xfrm>
            <a:off x="7739122" y="2782622"/>
            <a:ext cx="1613199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2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PBk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58203325-5D26-7B42-A115-3F8A6EF030DE}"/>
              </a:ext>
            </a:extLst>
          </p:cNvPr>
          <p:cNvCxnSpPr>
            <a:cxnSpLocks/>
            <a:stCxn id="22" idx="3"/>
            <a:endCxn id="11" idx="2"/>
          </p:cNvCxnSpPr>
          <p:nvPr/>
        </p:nvCxnSpPr>
        <p:spPr>
          <a:xfrm>
            <a:off x="4298577" y="2982677"/>
            <a:ext cx="1751740" cy="409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A860A614-519B-5F49-A800-E971A43D15E7}"/>
              </a:ext>
            </a:extLst>
          </p:cNvPr>
          <p:cNvCxnSpPr>
            <a:cxnSpLocks/>
            <a:stCxn id="11" idx="2"/>
            <a:endCxn id="23" idx="1"/>
          </p:cNvCxnSpPr>
          <p:nvPr/>
        </p:nvCxnSpPr>
        <p:spPr>
          <a:xfrm flipV="1">
            <a:off x="6050317" y="2982677"/>
            <a:ext cx="1688805" cy="409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D6F3125-46EB-E04D-B800-09AEC344A2FF}"/>
              </a:ext>
            </a:extLst>
          </p:cNvPr>
          <p:cNvSpPr txBox="1"/>
          <p:nvPr/>
        </p:nvSpPr>
        <p:spPr>
          <a:xfrm rot="1866429">
            <a:off x="6428068" y="2286568"/>
            <a:ext cx="1082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?????????????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F77E42D-913F-474A-B3D2-5B8063A56B2D}"/>
              </a:ext>
            </a:extLst>
          </p:cNvPr>
          <p:cNvSpPr txBox="1"/>
          <p:nvPr/>
        </p:nvSpPr>
        <p:spPr>
          <a:xfrm rot="19821471">
            <a:off x="4782354" y="2216877"/>
            <a:ext cx="1082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?????????????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33FB4F3-DFB0-2A4F-AE5F-573BFECCF8A3}"/>
              </a:ext>
            </a:extLst>
          </p:cNvPr>
          <p:cNvSpPr txBox="1"/>
          <p:nvPr/>
        </p:nvSpPr>
        <p:spPr>
          <a:xfrm>
            <a:off x="1067371" y="6176585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22A5FCE-30C8-3D46-AFC7-A90B4A63705B}"/>
              </a:ext>
            </a:extLst>
          </p:cNvPr>
          <p:cNvSpPr txBox="1"/>
          <p:nvPr/>
        </p:nvSpPr>
        <p:spPr>
          <a:xfrm>
            <a:off x="5286325" y="1078797"/>
            <a:ext cx="15279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rebuchet MS" panose="020B0703020202090204" pitchFamily="34" charset="0"/>
              </a:rPr>
              <a:t>Solved!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1DED4419-3D10-FD4C-B9BB-F68790F12852}"/>
              </a:ext>
            </a:extLst>
          </p:cNvPr>
          <p:cNvCxnSpPr>
            <a:cxnSpLocks/>
          </p:cNvCxnSpPr>
          <p:nvPr/>
        </p:nvCxnSpPr>
        <p:spPr>
          <a:xfrm>
            <a:off x="5323576" y="1663572"/>
            <a:ext cx="1427852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1928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09061E58-DDD3-4E4B-BADF-8329649C6AF0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606ABF-4C8C-DE46-AADD-0ED9CDC4940B}"/>
              </a:ext>
            </a:extLst>
          </p:cNvPr>
          <p:cNvSpPr txBox="1"/>
          <p:nvPr/>
        </p:nvSpPr>
        <p:spPr>
          <a:xfrm>
            <a:off x="8654879" y="3999672"/>
            <a:ext cx="16131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E73C179-2B83-FC4F-943C-33A5C70829C5}"/>
              </a:ext>
            </a:extLst>
          </p:cNvPr>
          <p:cNvSpPr txBox="1"/>
          <p:nvPr/>
        </p:nvSpPr>
        <p:spPr>
          <a:xfrm>
            <a:off x="2700739" y="4324819"/>
            <a:ext cx="1691745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Agent </a:t>
            </a:r>
            <a:r>
              <a:rPr lang="ru-RU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2 </a:t>
            </a:r>
            <a:r>
              <a:rPr lang="en-US" sz="20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b="1" dirty="0">
              <a:latin typeface="Trebuchet MS" panose="020B0703020202090204" pitchFamily="34" charset="0"/>
            </a:endParaRPr>
          </a:p>
        </p:txBody>
      </p:sp>
      <p:sp>
        <p:nvSpPr>
          <p:cNvPr id="31" name="Стрелка вправо 30">
            <a:extLst>
              <a:ext uri="{FF2B5EF4-FFF2-40B4-BE49-F238E27FC236}">
                <a16:creationId xmlns:a16="http://schemas.microsoft.com/office/drawing/2014/main" id="{1F9E684A-ECC1-CF48-B216-D4CD4DC876D6}"/>
              </a:ext>
            </a:extLst>
          </p:cNvPr>
          <p:cNvSpPr/>
          <p:nvPr/>
        </p:nvSpPr>
        <p:spPr>
          <a:xfrm>
            <a:off x="5253708" y="3598196"/>
            <a:ext cx="2768356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</a:t>
            </a:r>
            <a:r>
              <a:rPr lang="en-US" b="1" dirty="0">
                <a:latin typeface="Trebuchet MS" panose="020B0703020202090204" pitchFamily="34" charset="0"/>
              </a:rPr>
              <a:t>Decryption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99835F-A2D0-0446-A7FA-53231E76966B}"/>
              </a:ext>
            </a:extLst>
          </p:cNvPr>
          <p:cNvSpPr txBox="1"/>
          <p:nvPr/>
        </p:nvSpPr>
        <p:spPr>
          <a:xfrm>
            <a:off x="2700739" y="2653327"/>
            <a:ext cx="1920154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C12ABD-6CD5-CF4B-A394-0A54CC80BF01}"/>
              </a:ext>
            </a:extLst>
          </p:cNvPr>
          <p:cNvSpPr txBox="1"/>
          <p:nvPr/>
        </p:nvSpPr>
        <p:spPr>
          <a:xfrm>
            <a:off x="281096" y="3869045"/>
            <a:ext cx="2207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rebuchet MS" panose="020B0703020202090204" pitchFamily="34" charset="0"/>
              </a:rPr>
              <a:t>Agent</a:t>
            </a:r>
            <a:r>
              <a:rPr lang="ru-RU" sz="2800" dirty="0">
                <a:latin typeface="Trebuchet MS" panose="020B0703020202090204" pitchFamily="34" charset="0"/>
              </a:rPr>
              <a:t>2</a:t>
            </a:r>
            <a:r>
              <a:rPr lang="en-US" sz="2800" dirty="0">
                <a:latin typeface="Trebuchet MS" panose="020B0703020202090204" pitchFamily="34" charset="0"/>
              </a:rPr>
              <a:t> Side:</a:t>
            </a:r>
            <a:endParaRPr lang="ru-RU" sz="28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318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D3670F-25A3-F04B-8AC4-158CE8A744A4}"/>
              </a:ext>
            </a:extLst>
          </p:cNvPr>
          <p:cNvSpPr txBox="1"/>
          <p:nvPr/>
        </p:nvSpPr>
        <p:spPr>
          <a:xfrm>
            <a:off x="1414485" y="160638"/>
            <a:ext cx="9405139" cy="523220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Blockchain</a:t>
            </a:r>
            <a:r>
              <a:rPr lang="ru-RU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is a shared secured</a:t>
            </a:r>
            <a:r>
              <a:rPr lang="ru-RU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and distributed registry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EBB439C-F46A-E344-BC26-CB0B113A4959}"/>
              </a:ext>
            </a:extLst>
          </p:cNvPr>
          <p:cNvSpPr/>
          <p:nvPr/>
        </p:nvSpPr>
        <p:spPr>
          <a:xfrm>
            <a:off x="1198116" y="4684575"/>
            <a:ext cx="98378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Is based on reliable technology of signatures with public and private keys</a:t>
            </a:r>
            <a:r>
              <a:rPr lang="ru-RU" b="1" dirty="0">
                <a:solidFill>
                  <a:schemeClr val="bg1"/>
                </a:solidFill>
                <a:latin typeface="Trebuchet MS" panose="020B0703020202090204" pitchFamily="34" charset="0"/>
              </a:rPr>
              <a:t>.</a:t>
            </a:r>
            <a:endParaRPr lang="en-US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algn="ctr"/>
            <a:endParaRPr lang="en-US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It allows you to create transactions in </a:t>
            </a:r>
            <a:r>
              <a:rPr lang="en-US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Blockchain</a:t>
            </a:r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 that are protected what helps to establish a common trust</a:t>
            </a:r>
            <a:endParaRPr lang="ru-RU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4162622-0087-5F40-BA08-60A7069C8E57}"/>
              </a:ext>
            </a:extLst>
          </p:cNvPr>
          <p:cNvSpPr/>
          <p:nvPr/>
        </p:nvSpPr>
        <p:spPr>
          <a:xfrm>
            <a:off x="4230000" y="1209600"/>
            <a:ext cx="37705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solidFill>
                  <a:schemeClr val="bg1"/>
                </a:solidFill>
                <a:latin typeface="Trebuchet MS" panose="020B0703020202090204" pitchFamily="34" charset="0"/>
              </a:rPr>
              <a:t>Confirmed by encryption</a:t>
            </a:r>
            <a:endParaRPr lang="ru-RU" sz="2400" b="1" u="sng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C81A5E1-D3E2-7E4F-BA72-59CB3FF7D6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538" y="2073845"/>
            <a:ext cx="2407508" cy="240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791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D8AA64-F6B7-C949-8554-07C3A45DE187}"/>
              </a:ext>
            </a:extLst>
          </p:cNvPr>
          <p:cNvSpPr txBox="1"/>
          <p:nvPr/>
        </p:nvSpPr>
        <p:spPr>
          <a:xfrm>
            <a:off x="7970868" y="5351152"/>
            <a:ext cx="16131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6" name="Стрелка вправо 5">
            <a:extLst>
              <a:ext uri="{FF2B5EF4-FFF2-40B4-BE49-F238E27FC236}">
                <a16:creationId xmlns:a16="http://schemas.microsoft.com/office/drawing/2014/main" id="{F8E4F211-E014-3D41-B00B-8953B317E3CE}"/>
              </a:ext>
            </a:extLst>
          </p:cNvPr>
          <p:cNvSpPr/>
          <p:nvPr/>
        </p:nvSpPr>
        <p:spPr>
          <a:xfrm>
            <a:off x="4825083" y="5003360"/>
            <a:ext cx="2768356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</a:t>
            </a:r>
            <a:r>
              <a:rPr lang="en-US" b="1" dirty="0">
                <a:latin typeface="Trebuchet MS" panose="020B0703020202090204" pitchFamily="34" charset="0"/>
              </a:rPr>
              <a:t>D</a:t>
            </a:r>
            <a:r>
              <a:rPr lang="ru-RU" b="1" dirty="0" err="1">
                <a:latin typeface="Trebuchet MS" panose="020B0703020202090204" pitchFamily="34" charset="0"/>
              </a:rPr>
              <a:t>e</a:t>
            </a:r>
            <a:r>
              <a:rPr lang="en-US" b="1" dirty="0" err="1">
                <a:latin typeface="Trebuchet MS" panose="020B0703020202090204" pitchFamily="34" charset="0"/>
              </a:rPr>
              <a:t>cryption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B74E9F-2739-3C47-9D05-BAD3BCE30651}"/>
              </a:ext>
            </a:extLst>
          </p:cNvPr>
          <p:cNvSpPr txBox="1"/>
          <p:nvPr/>
        </p:nvSpPr>
        <p:spPr>
          <a:xfrm>
            <a:off x="2272114" y="4180383"/>
            <a:ext cx="1920154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F164C6-25A3-C24E-AFCB-A4EB59EE86E5}"/>
              </a:ext>
            </a:extLst>
          </p:cNvPr>
          <p:cNvSpPr txBox="1"/>
          <p:nvPr/>
        </p:nvSpPr>
        <p:spPr>
          <a:xfrm>
            <a:off x="2272113" y="1680073"/>
            <a:ext cx="16131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1" name="Стрелка вправо 10">
            <a:extLst>
              <a:ext uri="{FF2B5EF4-FFF2-40B4-BE49-F238E27FC236}">
                <a16:creationId xmlns:a16="http://schemas.microsoft.com/office/drawing/2014/main" id="{01F2BCFD-FCE7-A542-A0F2-7FEFB263185E}"/>
              </a:ext>
            </a:extLst>
          </p:cNvPr>
          <p:cNvSpPr/>
          <p:nvPr/>
        </p:nvSpPr>
        <p:spPr>
          <a:xfrm>
            <a:off x="4825083" y="1806505"/>
            <a:ext cx="2768356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Encryption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D8962E-D433-4443-A4D7-ED6FD74349D3}"/>
              </a:ext>
            </a:extLst>
          </p:cNvPr>
          <p:cNvSpPr txBox="1"/>
          <p:nvPr/>
        </p:nvSpPr>
        <p:spPr>
          <a:xfrm>
            <a:off x="7815516" y="1680073"/>
            <a:ext cx="1920154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0B9B5D-2744-A44F-8037-BC5815D5D1B7}"/>
              </a:ext>
            </a:extLst>
          </p:cNvPr>
          <p:cNvSpPr txBox="1"/>
          <p:nvPr/>
        </p:nvSpPr>
        <p:spPr>
          <a:xfrm>
            <a:off x="2280256" y="2418737"/>
            <a:ext cx="1596912" cy="461665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Public key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5DC074-F664-924A-941C-B0E952C169B4}"/>
              </a:ext>
            </a:extLst>
          </p:cNvPr>
          <p:cNvSpPr txBox="1"/>
          <p:nvPr/>
        </p:nvSpPr>
        <p:spPr>
          <a:xfrm>
            <a:off x="2280256" y="6068277"/>
            <a:ext cx="1721946" cy="461665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Private key</a:t>
            </a:r>
            <a:endParaRPr lang="ru-RU" sz="2400" dirty="0">
              <a:latin typeface="Trebuchet MS" panose="020B0703020202090204" pitchFamily="34" charset="0"/>
            </a:endParaRP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44FABD95-CF53-3A4F-A93A-93C7B7E32DB2}"/>
              </a:ext>
            </a:extLst>
          </p:cNvPr>
          <p:cNvCxnSpPr>
            <a:cxnSpLocks/>
          </p:cNvCxnSpPr>
          <p:nvPr/>
        </p:nvCxnSpPr>
        <p:spPr>
          <a:xfrm>
            <a:off x="1600200" y="3597583"/>
            <a:ext cx="8701088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B53531D-1637-8240-9C11-D75E8A508255}"/>
              </a:ext>
            </a:extLst>
          </p:cNvPr>
          <p:cNvSpPr txBox="1"/>
          <p:nvPr/>
        </p:nvSpPr>
        <p:spPr>
          <a:xfrm>
            <a:off x="185737" y="151263"/>
            <a:ext cx="2286000" cy="584775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Trebuchet MS" panose="020B0703020202090204" pitchFamily="34" charset="0"/>
              </a:rPr>
              <a:t>Generally</a:t>
            </a:r>
            <a:endParaRPr lang="ru-RU" sz="32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2321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09061E58-DDD3-4E4B-BADF-8329649C6AF0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r>
              <a:rPr lang="ru-RU" sz="2800" b="1" dirty="0">
                <a:latin typeface="Trebuchet MS" panose="020B0703020202090204" pitchFamily="34" charset="0"/>
              </a:rPr>
              <a:t> </a:t>
            </a:r>
            <a:r>
              <a:rPr lang="en-US" sz="2800" b="1" dirty="0">
                <a:latin typeface="Trebuchet MS" panose="020B0703020202090204" pitchFamily="34" charset="0"/>
              </a:rPr>
              <a:t>with digital signature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440C644-603C-4147-A3D0-91499F38D26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670" y="2152437"/>
            <a:ext cx="1239293" cy="123929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8B1F97A-E01A-CC45-8837-113E2CCEC0F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730" y="3854688"/>
            <a:ext cx="1239293" cy="123929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1A4165C-26F4-BD46-8ECF-9E7A6757327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2" y="3854688"/>
            <a:ext cx="1239293" cy="123929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606ABF-4C8C-DE46-AADD-0ED9CDC4940B}"/>
              </a:ext>
            </a:extLst>
          </p:cNvPr>
          <p:cNvSpPr txBox="1"/>
          <p:nvPr/>
        </p:nvSpPr>
        <p:spPr>
          <a:xfrm>
            <a:off x="2496023" y="4225409"/>
            <a:ext cx="1941095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latin typeface="Trebuchet MS" panose="020B0703020202090204" pitchFamily="34" charset="0"/>
            </a:endParaRP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BAD65833-68EE-C245-BE05-7839DFC92175}"/>
              </a:ext>
            </a:extLst>
          </p:cNvPr>
          <p:cNvCxnSpPr>
            <a:cxnSpLocks/>
            <a:stCxn id="15" idx="3"/>
            <a:endCxn id="11" idx="2"/>
          </p:cNvCxnSpPr>
          <p:nvPr/>
        </p:nvCxnSpPr>
        <p:spPr>
          <a:xfrm flipV="1">
            <a:off x="4437118" y="3391730"/>
            <a:ext cx="1613199" cy="15723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DFD11D9-4B12-9949-A058-22AC4EEE3C6B}"/>
              </a:ext>
            </a:extLst>
          </p:cNvPr>
          <p:cNvCxnSpPr>
            <a:cxnSpLocks/>
            <a:stCxn id="11" idx="2"/>
            <a:endCxn id="21" idx="1"/>
          </p:cNvCxnSpPr>
          <p:nvPr/>
        </p:nvCxnSpPr>
        <p:spPr>
          <a:xfrm>
            <a:off x="6050317" y="3391730"/>
            <a:ext cx="1402222" cy="15723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C85853D-3EB1-6E43-8AB7-D9463C520E50}"/>
              </a:ext>
            </a:extLst>
          </p:cNvPr>
          <p:cNvSpPr txBox="1"/>
          <p:nvPr/>
        </p:nvSpPr>
        <p:spPr>
          <a:xfrm>
            <a:off x="7452539" y="4225409"/>
            <a:ext cx="1940156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rebuchet MS" panose="020B0703020202090204" pitchFamily="34" charset="0"/>
              </a:rPr>
              <a:t>ea526da0ea9e2f472afbdb647ffad0cd63567f59fb9a4bfa12429f5dbfed5c1e</a:t>
            </a:r>
            <a:endParaRPr lang="ru-R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3A22FE-984F-3145-8AB3-9D44958C4CDC}"/>
              </a:ext>
            </a:extLst>
          </p:cNvPr>
          <p:cNvSpPr txBox="1"/>
          <p:nvPr/>
        </p:nvSpPr>
        <p:spPr>
          <a:xfrm>
            <a:off x="5545932" y="1929867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Agent 3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2DF7E4-D4B9-3A4E-B261-D6C8C963197D}"/>
              </a:ext>
            </a:extLst>
          </p:cNvPr>
          <p:cNvSpPr txBox="1"/>
          <p:nvPr/>
        </p:nvSpPr>
        <p:spPr>
          <a:xfrm>
            <a:off x="9739621" y="363708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Agent 2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B7E28E-13C9-D343-904B-43AB86551464}"/>
              </a:ext>
            </a:extLst>
          </p:cNvPr>
          <p:cNvSpPr txBox="1"/>
          <p:nvPr/>
        </p:nvSpPr>
        <p:spPr>
          <a:xfrm>
            <a:off x="1463197" y="363708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Agent 1</a:t>
            </a:r>
            <a:endParaRPr lang="ru-RU" b="1" dirty="0">
              <a:latin typeface="Trebuchet MS" panose="020B0703020202090204" pitchFamily="34" charset="0"/>
            </a:endParaRP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700277DD-C823-E246-BC85-12A6386A32AB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1876377" y="5093981"/>
            <a:ext cx="0" cy="10826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AC0B42-1A32-1445-B4A7-E3ECF6ABD559}"/>
              </a:ext>
            </a:extLst>
          </p:cNvPr>
          <p:cNvSpPr txBox="1"/>
          <p:nvPr/>
        </p:nvSpPr>
        <p:spPr>
          <a:xfrm>
            <a:off x="9394781" y="6138681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2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C6777AA4-A6D2-554E-B3A0-FF2273AD1A9D}"/>
              </a:ext>
            </a:extLst>
          </p:cNvPr>
          <p:cNvCxnSpPr>
            <a:cxnSpLocks/>
          </p:cNvCxnSpPr>
          <p:nvPr/>
        </p:nvCxnSpPr>
        <p:spPr>
          <a:xfrm flipV="1">
            <a:off x="10203785" y="5056077"/>
            <a:ext cx="0" cy="10826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FE9BC4A-7108-644F-8041-F72C72A501F4}"/>
              </a:ext>
            </a:extLst>
          </p:cNvPr>
          <p:cNvSpPr txBox="1"/>
          <p:nvPr/>
        </p:nvSpPr>
        <p:spPr>
          <a:xfrm>
            <a:off x="2685378" y="2782622"/>
            <a:ext cx="1613199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PBk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C5A01B-27A2-7E4D-BBED-54CA893170AF}"/>
              </a:ext>
            </a:extLst>
          </p:cNvPr>
          <p:cNvSpPr txBox="1"/>
          <p:nvPr/>
        </p:nvSpPr>
        <p:spPr>
          <a:xfrm>
            <a:off x="7739122" y="2782622"/>
            <a:ext cx="1613199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2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PBk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58203325-5D26-7B42-A115-3F8A6EF030DE}"/>
              </a:ext>
            </a:extLst>
          </p:cNvPr>
          <p:cNvCxnSpPr>
            <a:cxnSpLocks/>
            <a:stCxn id="22" idx="3"/>
            <a:endCxn id="11" idx="2"/>
          </p:cNvCxnSpPr>
          <p:nvPr/>
        </p:nvCxnSpPr>
        <p:spPr>
          <a:xfrm>
            <a:off x="4298577" y="2982677"/>
            <a:ext cx="1751740" cy="409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A860A614-519B-5F49-A800-E971A43D15E7}"/>
              </a:ext>
            </a:extLst>
          </p:cNvPr>
          <p:cNvCxnSpPr>
            <a:cxnSpLocks/>
            <a:stCxn id="11" idx="2"/>
            <a:endCxn id="23" idx="1"/>
          </p:cNvCxnSpPr>
          <p:nvPr/>
        </p:nvCxnSpPr>
        <p:spPr>
          <a:xfrm flipV="1">
            <a:off x="6050317" y="2982677"/>
            <a:ext cx="1688805" cy="409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D6F3125-46EB-E04D-B800-09AEC344A2FF}"/>
              </a:ext>
            </a:extLst>
          </p:cNvPr>
          <p:cNvSpPr txBox="1"/>
          <p:nvPr/>
        </p:nvSpPr>
        <p:spPr>
          <a:xfrm>
            <a:off x="4996294" y="4871411"/>
            <a:ext cx="210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*Add something*</a:t>
            </a:r>
            <a:r>
              <a:rPr lang="ru-RU" b="1" dirty="0">
                <a:latin typeface="Trebuchet MS" panose="020B0703020202090204" pitchFamily="34" charset="0"/>
              </a:rPr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03E7FD-817C-2845-A578-3894556BFADF}"/>
              </a:ext>
            </a:extLst>
          </p:cNvPr>
          <p:cNvSpPr txBox="1"/>
          <p:nvPr/>
        </p:nvSpPr>
        <p:spPr>
          <a:xfrm>
            <a:off x="461040" y="968836"/>
            <a:ext cx="112321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rebuchet MS" panose="020B0703020202090204" pitchFamily="34" charset="0"/>
              </a:rPr>
              <a:t>Case:</a:t>
            </a:r>
            <a:r>
              <a:rPr lang="ru-RU" sz="2800" b="1" dirty="0">
                <a:latin typeface="Trebuchet MS" panose="020B0703020202090204" pitchFamily="34" charset="0"/>
              </a:rPr>
              <a:t> </a:t>
            </a:r>
            <a:r>
              <a:rPr lang="en-US" sz="2800" dirty="0">
                <a:latin typeface="Trebuchet MS" panose="020B0703020202090204" pitchFamily="34" charset="0"/>
              </a:rPr>
              <a:t>we need to safely send data to agent 2 when we have agent 3?</a:t>
            </a:r>
          </a:p>
          <a:p>
            <a:r>
              <a:rPr lang="en-US" sz="2800" dirty="0">
                <a:latin typeface="Trebuchet MS" panose="020B0703020202090204" pitchFamily="34" charset="0"/>
              </a:rPr>
              <a:t>AND be sure that it‘s correct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09B26D31-6DC5-4E4F-8180-1131A8BB1D2E}"/>
              </a:ext>
            </a:extLst>
          </p:cNvPr>
          <p:cNvCxnSpPr>
            <a:cxnSpLocks/>
            <a:stCxn id="31" idx="0"/>
            <a:endCxn id="11" idx="2"/>
          </p:cNvCxnSpPr>
          <p:nvPr/>
        </p:nvCxnSpPr>
        <p:spPr>
          <a:xfrm flipV="1">
            <a:off x="6050317" y="3391730"/>
            <a:ext cx="0" cy="14796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D39F67A-456D-744D-86D4-9ECE8B5D1EC1}"/>
              </a:ext>
            </a:extLst>
          </p:cNvPr>
          <p:cNvSpPr txBox="1"/>
          <p:nvPr/>
        </p:nvSpPr>
        <p:spPr>
          <a:xfrm>
            <a:off x="1067371" y="6176585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1351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85CB149D-0661-5D4C-BFD0-6A237AC8CDD9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r>
              <a:rPr lang="ru-RU" sz="2800" b="1" dirty="0">
                <a:latin typeface="Trebuchet MS" panose="020B0703020202090204" pitchFamily="34" charset="0"/>
              </a:rPr>
              <a:t> </a:t>
            </a:r>
            <a:r>
              <a:rPr lang="en-US" sz="2800" b="1" dirty="0">
                <a:latin typeface="Trebuchet MS" panose="020B0703020202090204" pitchFamily="34" charset="0"/>
              </a:rPr>
              <a:t>with digital signature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CC44AE-AB4E-E24B-9928-4725878E83EA}"/>
              </a:ext>
            </a:extLst>
          </p:cNvPr>
          <p:cNvSpPr txBox="1"/>
          <p:nvPr/>
        </p:nvSpPr>
        <p:spPr>
          <a:xfrm>
            <a:off x="4289586" y="1796337"/>
            <a:ext cx="3575018" cy="646331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Trebuchet MS" panose="020B0703020202090204" pitchFamily="34" charset="0"/>
              </a:rPr>
              <a:t>Digital signature</a:t>
            </a:r>
            <a:endParaRPr lang="ru-RU" sz="36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E819D3D2-66C2-434E-B17D-542A053B1C1B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>
            <a:off x="6077095" y="2442668"/>
            <a:ext cx="0" cy="19519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B0C43D8-0CC1-8C4C-B612-D8B323BD71D5}"/>
              </a:ext>
            </a:extLst>
          </p:cNvPr>
          <p:cNvSpPr txBox="1"/>
          <p:nvPr/>
        </p:nvSpPr>
        <p:spPr>
          <a:xfrm>
            <a:off x="4468321" y="4394579"/>
            <a:ext cx="3217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rebuchet MS" panose="020B0703020202090204" pitchFamily="34" charset="0"/>
              </a:rPr>
              <a:t>HASH</a:t>
            </a:r>
            <a:r>
              <a:rPr lang="ru-RU" sz="2800" dirty="0">
                <a:latin typeface="Trebuchet MS" panose="020B0703020202090204" pitchFamily="34" charset="0"/>
              </a:rPr>
              <a:t> +  </a:t>
            </a:r>
            <a:r>
              <a:rPr lang="en-US" sz="2800" dirty="0">
                <a:latin typeface="Trebuchet MS" panose="020B0703020202090204" pitchFamily="34" charset="0"/>
              </a:rPr>
              <a:t>Public-key</a:t>
            </a:r>
            <a:endParaRPr lang="ru-RU" sz="2800" dirty="0">
              <a:latin typeface="Trebuchet MS" panose="020B0703020202090204" pitchFamily="34" charset="0"/>
            </a:endParaRPr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6AD5713B-89CF-1E4B-8F60-0A744DE3286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flipH="1">
            <a:off x="2718887" y="2442668"/>
            <a:ext cx="3358208" cy="28718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95D26C7-3F1F-5C40-9714-A70E40921D66}"/>
              </a:ext>
            </a:extLst>
          </p:cNvPr>
          <p:cNvSpPr txBox="1"/>
          <p:nvPr/>
        </p:nvSpPr>
        <p:spPr>
          <a:xfrm>
            <a:off x="0" y="5314482"/>
            <a:ext cx="54377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latin typeface="Trebuchet MS" panose="020B0703020202090204" pitchFamily="34" charset="0"/>
              </a:rPr>
              <a:t> </a:t>
            </a:r>
            <a:r>
              <a:rPr lang="en-US" sz="2800" dirty="0">
                <a:latin typeface="Trebuchet MS" panose="020B0703020202090204" pitchFamily="34" charset="0"/>
              </a:rPr>
              <a:t>Validate that information didn’t change after transaction</a:t>
            </a:r>
            <a:r>
              <a:rPr lang="ru-RU" sz="2800" dirty="0">
                <a:latin typeface="Trebuchet MS" panose="020B0703020202090204" pitchFamily="34" charset="0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AEBFD14-AC8A-B24D-93DC-C1CB25D3F9B2}"/>
              </a:ext>
            </a:extLst>
          </p:cNvPr>
          <p:cNvSpPr txBox="1"/>
          <p:nvPr/>
        </p:nvSpPr>
        <p:spPr>
          <a:xfrm>
            <a:off x="6572257" y="5314483"/>
            <a:ext cx="54377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latin typeface="Trebuchet MS" panose="020B0703020202090204" pitchFamily="34" charset="0"/>
              </a:rPr>
              <a:t> </a:t>
            </a:r>
            <a:r>
              <a:rPr lang="en-US" sz="2800" dirty="0">
                <a:latin typeface="Trebuchet MS" panose="020B0703020202090204" pitchFamily="34" charset="0"/>
              </a:rPr>
              <a:t>Validate that information</a:t>
            </a:r>
            <a:r>
              <a:rPr lang="ru-RU" sz="2800" dirty="0">
                <a:latin typeface="Trebuchet MS" panose="020B0703020202090204" pitchFamily="34" charset="0"/>
              </a:rPr>
              <a:t> </a:t>
            </a:r>
            <a:r>
              <a:rPr lang="en-US" sz="2800" dirty="0">
                <a:latin typeface="Trebuchet MS" panose="020B0703020202090204" pitchFamily="34" charset="0"/>
              </a:rPr>
              <a:t>is send by the correct agent</a:t>
            </a:r>
            <a:endParaRPr lang="ru-RU" sz="2800" dirty="0">
              <a:latin typeface="Trebuchet MS" panose="020B0703020202090204" pitchFamily="34" charset="0"/>
            </a:endParaRPr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F90B5B96-98D9-E841-B0E9-CBDB7A478A75}"/>
              </a:ext>
            </a:extLst>
          </p:cNvPr>
          <p:cNvCxnSpPr>
            <a:cxnSpLocks/>
            <a:stCxn id="5" idx="2"/>
            <a:endCxn id="22" idx="0"/>
          </p:cNvCxnSpPr>
          <p:nvPr/>
        </p:nvCxnSpPr>
        <p:spPr>
          <a:xfrm>
            <a:off x="6077095" y="2442668"/>
            <a:ext cx="3214049" cy="28718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40EFA737-CF51-FE49-8554-C505B41270B0}"/>
              </a:ext>
            </a:extLst>
          </p:cNvPr>
          <p:cNvCxnSpPr>
            <a:cxnSpLocks/>
          </p:cNvCxnSpPr>
          <p:nvPr/>
        </p:nvCxnSpPr>
        <p:spPr>
          <a:xfrm>
            <a:off x="606790" y="6268589"/>
            <a:ext cx="4224193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42A9FF66-CB7F-3F48-9FEE-93F023730C13}"/>
              </a:ext>
            </a:extLst>
          </p:cNvPr>
          <p:cNvCxnSpPr>
            <a:cxnSpLocks/>
          </p:cNvCxnSpPr>
          <p:nvPr/>
        </p:nvCxnSpPr>
        <p:spPr>
          <a:xfrm>
            <a:off x="7244601" y="6268589"/>
            <a:ext cx="4224193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85383119-CBAC-444B-8D56-45DBB67ED7AF}"/>
              </a:ext>
            </a:extLst>
          </p:cNvPr>
          <p:cNvCxnSpPr>
            <a:cxnSpLocks/>
          </p:cNvCxnSpPr>
          <p:nvPr/>
        </p:nvCxnSpPr>
        <p:spPr>
          <a:xfrm>
            <a:off x="4525102" y="4917799"/>
            <a:ext cx="3103985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1583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85CB149D-0661-5D4C-BFD0-6A237AC8CDD9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r>
              <a:rPr lang="ru-RU" sz="2800" b="1" dirty="0">
                <a:latin typeface="Trebuchet MS" panose="020B0703020202090204" pitchFamily="34" charset="0"/>
              </a:rPr>
              <a:t> </a:t>
            </a:r>
            <a:r>
              <a:rPr lang="en-US" sz="2800" b="1" dirty="0">
                <a:latin typeface="Trebuchet MS" panose="020B0703020202090204" pitchFamily="34" charset="0"/>
              </a:rPr>
              <a:t>with digital signature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6F5BAC-AEF6-174B-945C-E0F898DE14BB}"/>
              </a:ext>
            </a:extLst>
          </p:cNvPr>
          <p:cNvSpPr txBox="1"/>
          <p:nvPr/>
        </p:nvSpPr>
        <p:spPr>
          <a:xfrm>
            <a:off x="2610716" y="2159819"/>
            <a:ext cx="184297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2" name="Стрелка вправо 11">
            <a:extLst>
              <a:ext uri="{FF2B5EF4-FFF2-40B4-BE49-F238E27FC236}">
                <a16:creationId xmlns:a16="http://schemas.microsoft.com/office/drawing/2014/main" id="{0ABE62F6-FDEF-854D-9D96-2482616C6C74}"/>
              </a:ext>
            </a:extLst>
          </p:cNvPr>
          <p:cNvSpPr/>
          <p:nvPr/>
        </p:nvSpPr>
        <p:spPr>
          <a:xfrm>
            <a:off x="4941559" y="2186303"/>
            <a:ext cx="2768356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</a:t>
            </a:r>
            <a:r>
              <a:rPr lang="en-US" b="1" dirty="0">
                <a:latin typeface="Trebuchet MS" panose="020B0703020202090204" pitchFamily="34" charset="0"/>
              </a:rPr>
              <a:t>Encryption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6B8144-CB9F-2643-B508-ADF046F60C74}"/>
              </a:ext>
            </a:extLst>
          </p:cNvPr>
          <p:cNvSpPr txBox="1"/>
          <p:nvPr/>
        </p:nvSpPr>
        <p:spPr>
          <a:xfrm>
            <a:off x="8038936" y="2534095"/>
            <a:ext cx="107480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С</a:t>
            </a:r>
            <a:r>
              <a:rPr lang="en-US" b="1" dirty="0" err="1">
                <a:latin typeface="Trebuchet MS" panose="020B0703020202090204" pitchFamily="34" charset="0"/>
              </a:rPr>
              <a:t>ipher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5B056C-246D-5546-9853-F1377B8251A3}"/>
              </a:ext>
            </a:extLst>
          </p:cNvPr>
          <p:cNvSpPr txBox="1"/>
          <p:nvPr/>
        </p:nvSpPr>
        <p:spPr>
          <a:xfrm>
            <a:off x="2733746" y="2906874"/>
            <a:ext cx="1596912" cy="461665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Public key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F4CA0B-629E-AD43-BEC0-A5246ACAB97C}"/>
              </a:ext>
            </a:extLst>
          </p:cNvPr>
          <p:cNvSpPr txBox="1"/>
          <p:nvPr/>
        </p:nvSpPr>
        <p:spPr>
          <a:xfrm>
            <a:off x="467242" y="5195909"/>
            <a:ext cx="184297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4" name="Стрелка вправо 23">
            <a:extLst>
              <a:ext uri="{FF2B5EF4-FFF2-40B4-BE49-F238E27FC236}">
                <a16:creationId xmlns:a16="http://schemas.microsoft.com/office/drawing/2014/main" id="{2292A439-E287-E74C-BE9A-CE27A8BB6DCC}"/>
              </a:ext>
            </a:extLst>
          </p:cNvPr>
          <p:cNvSpPr/>
          <p:nvPr/>
        </p:nvSpPr>
        <p:spPr>
          <a:xfrm>
            <a:off x="2505106" y="4848117"/>
            <a:ext cx="2304877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</a:t>
            </a:r>
            <a:r>
              <a:rPr lang="en-US" b="1" dirty="0">
                <a:latin typeface="Trebuchet MS" panose="020B0703020202090204" pitchFamily="34" charset="0"/>
              </a:rPr>
              <a:t>Hash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56D23F-5BCD-174D-8BB4-F786CAA51722}"/>
              </a:ext>
            </a:extLst>
          </p:cNvPr>
          <p:cNvSpPr txBox="1"/>
          <p:nvPr/>
        </p:nvSpPr>
        <p:spPr>
          <a:xfrm>
            <a:off x="5234648" y="4090931"/>
            <a:ext cx="1948461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1F7441-0285-6F4B-B072-CF35D1DB7A82}"/>
              </a:ext>
            </a:extLst>
          </p:cNvPr>
          <p:cNvSpPr txBox="1"/>
          <p:nvPr/>
        </p:nvSpPr>
        <p:spPr>
          <a:xfrm>
            <a:off x="5234648" y="5863309"/>
            <a:ext cx="1721946" cy="461665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Private key</a:t>
            </a:r>
            <a:endParaRPr lang="ru-RU" sz="2400" dirty="0">
              <a:latin typeface="Trebuchet MS" panose="020B0703020202090204" pitchFamily="34" charset="0"/>
            </a:endParaRPr>
          </a:p>
        </p:txBody>
      </p:sp>
      <p:sp>
        <p:nvSpPr>
          <p:cNvPr id="28" name="Стрелка вправо 27">
            <a:extLst>
              <a:ext uri="{FF2B5EF4-FFF2-40B4-BE49-F238E27FC236}">
                <a16:creationId xmlns:a16="http://schemas.microsoft.com/office/drawing/2014/main" id="{6A7BA259-9B02-8340-B830-B2C978136D51}"/>
              </a:ext>
            </a:extLst>
          </p:cNvPr>
          <p:cNvSpPr/>
          <p:nvPr/>
        </p:nvSpPr>
        <p:spPr>
          <a:xfrm>
            <a:off x="7607774" y="4848116"/>
            <a:ext cx="1787857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</a:t>
            </a:r>
            <a:r>
              <a:rPr lang="en-US" b="1" dirty="0">
                <a:latin typeface="Trebuchet MS" panose="020B0703020202090204" pitchFamily="34" charset="0"/>
              </a:rPr>
              <a:t>Encryption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CF86B6-D9B4-FA49-B7C3-BE9921FB5D7F}"/>
              </a:ext>
            </a:extLst>
          </p:cNvPr>
          <p:cNvSpPr txBox="1"/>
          <p:nvPr/>
        </p:nvSpPr>
        <p:spPr>
          <a:xfrm>
            <a:off x="9615580" y="5195909"/>
            <a:ext cx="140143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Signature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9716F7-1EA3-4A45-A4FA-D600E3D5B71F}"/>
              </a:ext>
            </a:extLst>
          </p:cNvPr>
          <p:cNvSpPr txBox="1"/>
          <p:nvPr/>
        </p:nvSpPr>
        <p:spPr>
          <a:xfrm>
            <a:off x="3577853" y="1109609"/>
            <a:ext cx="4998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rebuchet MS" panose="020B0703020202090204" pitchFamily="34" charset="0"/>
              </a:rPr>
              <a:t>Agent 1: making signature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01B7BD3C-61C3-7D43-A0E1-0D8D15717C9F}"/>
              </a:ext>
            </a:extLst>
          </p:cNvPr>
          <p:cNvCxnSpPr>
            <a:cxnSpLocks/>
          </p:cNvCxnSpPr>
          <p:nvPr/>
        </p:nvCxnSpPr>
        <p:spPr>
          <a:xfrm>
            <a:off x="3674271" y="1694384"/>
            <a:ext cx="4755354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6682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09061E58-DDD3-4E4B-BADF-8329649C6AF0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r>
              <a:rPr lang="ru-RU" sz="2800" b="1" dirty="0">
                <a:latin typeface="Trebuchet MS" panose="020B0703020202090204" pitchFamily="34" charset="0"/>
              </a:rPr>
              <a:t> </a:t>
            </a:r>
            <a:r>
              <a:rPr lang="en-US" sz="2800" b="1" dirty="0">
                <a:latin typeface="Trebuchet MS" panose="020B0703020202090204" pitchFamily="34" charset="0"/>
              </a:rPr>
              <a:t>with digital signature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440C644-603C-4147-A3D0-91499F38D26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670" y="2152437"/>
            <a:ext cx="1239293" cy="123929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8B1F97A-E01A-CC45-8837-113E2CCEC0F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730" y="3854688"/>
            <a:ext cx="1239293" cy="123929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1A4165C-26F4-BD46-8ECF-9E7A6757327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2" y="3854688"/>
            <a:ext cx="1239293" cy="123929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606ABF-4C8C-DE46-AADD-0ED9CDC4940B}"/>
              </a:ext>
            </a:extLst>
          </p:cNvPr>
          <p:cNvSpPr txBox="1"/>
          <p:nvPr/>
        </p:nvSpPr>
        <p:spPr>
          <a:xfrm>
            <a:off x="2496023" y="4225409"/>
            <a:ext cx="233315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С</a:t>
            </a:r>
            <a:r>
              <a:rPr lang="en-US" b="1" dirty="0" err="1">
                <a:latin typeface="Trebuchet MS" panose="020B0703020202090204" pitchFamily="34" charset="0"/>
              </a:rPr>
              <a:t>ipher</a:t>
            </a:r>
            <a:r>
              <a:rPr lang="ru-RU" b="1" dirty="0">
                <a:latin typeface="Trebuchet MS" panose="020B0703020202090204" pitchFamily="34" charset="0"/>
              </a:rPr>
              <a:t> + </a:t>
            </a:r>
            <a:r>
              <a:rPr lang="en-US" b="1" dirty="0">
                <a:latin typeface="Trebuchet MS" panose="020B0703020202090204" pitchFamily="34" charset="0"/>
              </a:rPr>
              <a:t>Signature</a:t>
            </a:r>
            <a:r>
              <a:rPr lang="ru-RU" b="1" dirty="0">
                <a:latin typeface="Trebuchet MS" panose="020B0703020202090204" pitchFamily="34" charset="0"/>
              </a:rPr>
              <a:t> </a:t>
            </a: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BAD65833-68EE-C245-BE05-7839DFC92175}"/>
              </a:ext>
            </a:extLst>
          </p:cNvPr>
          <p:cNvCxnSpPr>
            <a:cxnSpLocks/>
            <a:stCxn id="15" idx="3"/>
            <a:endCxn id="11" idx="2"/>
          </p:cNvCxnSpPr>
          <p:nvPr/>
        </p:nvCxnSpPr>
        <p:spPr>
          <a:xfrm flipV="1">
            <a:off x="4829175" y="3391730"/>
            <a:ext cx="1221142" cy="10183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DFD11D9-4B12-9949-A058-22AC4EEE3C6B}"/>
              </a:ext>
            </a:extLst>
          </p:cNvPr>
          <p:cNvCxnSpPr>
            <a:cxnSpLocks/>
            <a:stCxn id="11" idx="2"/>
            <a:endCxn id="21" idx="1"/>
          </p:cNvCxnSpPr>
          <p:nvPr/>
        </p:nvCxnSpPr>
        <p:spPr>
          <a:xfrm>
            <a:off x="6050317" y="3391730"/>
            <a:ext cx="1402221" cy="10183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C85853D-3EB1-6E43-8AB7-D9463C520E50}"/>
              </a:ext>
            </a:extLst>
          </p:cNvPr>
          <p:cNvSpPr txBox="1"/>
          <p:nvPr/>
        </p:nvSpPr>
        <p:spPr>
          <a:xfrm>
            <a:off x="7452538" y="4225409"/>
            <a:ext cx="237214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С</a:t>
            </a:r>
            <a:r>
              <a:rPr lang="en-US" b="1" dirty="0" err="1">
                <a:latin typeface="Trebuchet MS" panose="020B0703020202090204" pitchFamily="34" charset="0"/>
              </a:rPr>
              <a:t>ipher</a:t>
            </a:r>
            <a:r>
              <a:rPr lang="ru-RU" b="1" dirty="0">
                <a:latin typeface="Trebuchet MS" panose="020B0703020202090204" pitchFamily="34" charset="0"/>
              </a:rPr>
              <a:t> + </a:t>
            </a:r>
            <a:r>
              <a:rPr lang="en-US" b="1" dirty="0">
                <a:latin typeface="Trebuchet MS" panose="020B0703020202090204" pitchFamily="34" charset="0"/>
              </a:rPr>
              <a:t>Signature</a:t>
            </a:r>
            <a:r>
              <a:rPr lang="ru-RU" b="1" dirty="0">
                <a:latin typeface="Trebuchet MS" panose="020B0703020202090204" pitchFamily="34" charset="0"/>
              </a:rPr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3A22FE-984F-3145-8AB3-9D44958C4CDC}"/>
              </a:ext>
            </a:extLst>
          </p:cNvPr>
          <p:cNvSpPr txBox="1"/>
          <p:nvPr/>
        </p:nvSpPr>
        <p:spPr>
          <a:xfrm>
            <a:off x="5623701" y="1929867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3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2DF7E4-D4B9-3A4E-B261-D6C8C963197D}"/>
              </a:ext>
            </a:extLst>
          </p:cNvPr>
          <p:cNvSpPr txBox="1"/>
          <p:nvPr/>
        </p:nvSpPr>
        <p:spPr>
          <a:xfrm>
            <a:off x="9824680" y="363708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2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B7E28E-13C9-D343-904B-43AB86551464}"/>
              </a:ext>
            </a:extLst>
          </p:cNvPr>
          <p:cNvSpPr txBox="1"/>
          <p:nvPr/>
        </p:nvSpPr>
        <p:spPr>
          <a:xfrm>
            <a:off x="1422982" y="363708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rebuchet MS" panose="020B0703020202090204" pitchFamily="34" charset="0"/>
              </a:rPr>
              <a:t>Agent 1</a:t>
            </a:r>
            <a:endParaRPr lang="ru-RU" b="1" dirty="0">
              <a:latin typeface="Trebuchet MS" panose="020B0703020202090204" pitchFamily="34" charset="0"/>
            </a:endParaRP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700277DD-C823-E246-BC85-12A6386A32AB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1876377" y="5093981"/>
            <a:ext cx="0" cy="10826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AC0B42-1A32-1445-B4A7-E3ECF6ABD559}"/>
              </a:ext>
            </a:extLst>
          </p:cNvPr>
          <p:cNvSpPr txBox="1"/>
          <p:nvPr/>
        </p:nvSpPr>
        <p:spPr>
          <a:xfrm>
            <a:off x="9394781" y="6138681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2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C6777AA4-A6D2-554E-B3A0-FF2273AD1A9D}"/>
              </a:ext>
            </a:extLst>
          </p:cNvPr>
          <p:cNvCxnSpPr>
            <a:cxnSpLocks/>
          </p:cNvCxnSpPr>
          <p:nvPr/>
        </p:nvCxnSpPr>
        <p:spPr>
          <a:xfrm flipV="1">
            <a:off x="10203785" y="5056077"/>
            <a:ext cx="0" cy="10826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FE9BC4A-7108-644F-8041-F72C72A501F4}"/>
              </a:ext>
            </a:extLst>
          </p:cNvPr>
          <p:cNvSpPr txBox="1"/>
          <p:nvPr/>
        </p:nvSpPr>
        <p:spPr>
          <a:xfrm>
            <a:off x="2685378" y="2782622"/>
            <a:ext cx="1685333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PBk</a:t>
            </a:r>
            <a:endParaRPr lang="ru-RU" sz="2000" b="1" dirty="0">
              <a:latin typeface="Trebuchet MS" panose="020B070302020209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C5A01B-27A2-7E4D-BBED-54CA893170AF}"/>
              </a:ext>
            </a:extLst>
          </p:cNvPr>
          <p:cNvSpPr txBox="1"/>
          <p:nvPr/>
        </p:nvSpPr>
        <p:spPr>
          <a:xfrm>
            <a:off x="7739122" y="2782622"/>
            <a:ext cx="1685333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Agent 2</a:t>
            </a:r>
            <a:r>
              <a:rPr lang="ru-RU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PBk</a:t>
            </a:r>
            <a:endParaRPr lang="ru-RU" sz="2000" b="1" dirty="0">
              <a:latin typeface="Trebuchet MS" panose="020B0703020202090204" pitchFamily="34" charset="0"/>
            </a:endParaRPr>
          </a:p>
        </p:txBody>
      </p: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58203325-5D26-7B42-A115-3F8A6EF030DE}"/>
              </a:ext>
            </a:extLst>
          </p:cNvPr>
          <p:cNvCxnSpPr>
            <a:cxnSpLocks/>
            <a:stCxn id="22" idx="3"/>
            <a:endCxn id="11" idx="2"/>
          </p:cNvCxnSpPr>
          <p:nvPr/>
        </p:nvCxnSpPr>
        <p:spPr>
          <a:xfrm>
            <a:off x="4370711" y="2982677"/>
            <a:ext cx="1679606" cy="409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A860A614-519B-5F49-A800-E971A43D15E7}"/>
              </a:ext>
            </a:extLst>
          </p:cNvPr>
          <p:cNvCxnSpPr>
            <a:cxnSpLocks/>
            <a:stCxn id="11" idx="2"/>
            <a:endCxn id="23" idx="1"/>
          </p:cNvCxnSpPr>
          <p:nvPr/>
        </p:nvCxnSpPr>
        <p:spPr>
          <a:xfrm flipV="1">
            <a:off x="6050317" y="2982677"/>
            <a:ext cx="1688805" cy="409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E0DF333-A06E-B744-8748-A735AE811EC7}"/>
              </a:ext>
            </a:extLst>
          </p:cNvPr>
          <p:cNvSpPr txBox="1"/>
          <p:nvPr/>
        </p:nvSpPr>
        <p:spPr>
          <a:xfrm>
            <a:off x="1067371" y="6176585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680796C-B081-6942-A609-48F8A7A043B4}"/>
              </a:ext>
            </a:extLst>
          </p:cNvPr>
          <p:cNvSpPr txBox="1"/>
          <p:nvPr/>
        </p:nvSpPr>
        <p:spPr>
          <a:xfrm>
            <a:off x="2578796" y="1126948"/>
            <a:ext cx="7100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rebuchet MS" panose="020B0703020202090204" pitchFamily="34" charset="0"/>
              </a:rPr>
              <a:t>Communication with digital signature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561ECC10-9AB4-2F40-AD03-884B5D3D8D28}"/>
              </a:ext>
            </a:extLst>
          </p:cNvPr>
          <p:cNvCxnSpPr>
            <a:cxnSpLocks/>
          </p:cNvCxnSpPr>
          <p:nvPr/>
        </p:nvCxnSpPr>
        <p:spPr>
          <a:xfrm>
            <a:off x="2607243" y="1711723"/>
            <a:ext cx="6939704" cy="0"/>
          </a:xfrm>
          <a:prstGeom prst="line">
            <a:avLst/>
          </a:prstGeom>
          <a:ln w="539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4910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85CB149D-0661-5D4C-BFD0-6A237AC8CDD9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r>
              <a:rPr lang="ru-RU" sz="2800" b="1" dirty="0">
                <a:latin typeface="Trebuchet MS" panose="020B0703020202090204" pitchFamily="34" charset="0"/>
              </a:rPr>
              <a:t> </a:t>
            </a:r>
            <a:r>
              <a:rPr lang="en-US" sz="2800" b="1" dirty="0">
                <a:latin typeface="Trebuchet MS" panose="020B0703020202090204" pitchFamily="34" charset="0"/>
              </a:rPr>
              <a:t>with digital signature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6F5BAC-AEF6-174B-945C-E0F898DE14BB}"/>
              </a:ext>
            </a:extLst>
          </p:cNvPr>
          <p:cNvSpPr txBox="1"/>
          <p:nvPr/>
        </p:nvSpPr>
        <p:spPr>
          <a:xfrm>
            <a:off x="5270495" y="2534095"/>
            <a:ext cx="18033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Information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2" name="Стрелка вправо 11">
            <a:extLst>
              <a:ext uri="{FF2B5EF4-FFF2-40B4-BE49-F238E27FC236}">
                <a16:creationId xmlns:a16="http://schemas.microsoft.com/office/drawing/2014/main" id="{0ABE62F6-FDEF-854D-9D96-2482616C6C74}"/>
              </a:ext>
            </a:extLst>
          </p:cNvPr>
          <p:cNvSpPr/>
          <p:nvPr/>
        </p:nvSpPr>
        <p:spPr>
          <a:xfrm>
            <a:off x="3153988" y="2186303"/>
            <a:ext cx="2007292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</a:t>
            </a:r>
            <a:r>
              <a:rPr lang="en-US" b="1" dirty="0">
                <a:latin typeface="Trebuchet MS" panose="020B0703020202090204" pitchFamily="34" charset="0"/>
              </a:rPr>
              <a:t>Decryption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6B8144-CB9F-2643-B508-ADF046F60C74}"/>
              </a:ext>
            </a:extLst>
          </p:cNvPr>
          <p:cNvSpPr txBox="1"/>
          <p:nvPr/>
        </p:nvSpPr>
        <p:spPr>
          <a:xfrm>
            <a:off x="1034280" y="2063317"/>
            <a:ext cx="105169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С</a:t>
            </a:r>
            <a:r>
              <a:rPr lang="en-US" b="1" dirty="0" err="1">
                <a:latin typeface="Trebuchet MS" panose="020B0703020202090204" pitchFamily="34" charset="0"/>
              </a:rPr>
              <a:t>ipher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5B056C-246D-5546-9853-F1377B8251A3}"/>
              </a:ext>
            </a:extLst>
          </p:cNvPr>
          <p:cNvSpPr txBox="1"/>
          <p:nvPr/>
        </p:nvSpPr>
        <p:spPr>
          <a:xfrm>
            <a:off x="654979" y="5546318"/>
            <a:ext cx="1596912" cy="461665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Public key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F4CA0B-629E-AD43-BEC0-A5246ACAB97C}"/>
              </a:ext>
            </a:extLst>
          </p:cNvPr>
          <p:cNvSpPr txBox="1"/>
          <p:nvPr/>
        </p:nvSpPr>
        <p:spPr>
          <a:xfrm>
            <a:off x="638692" y="4829194"/>
            <a:ext cx="18033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rebuchet MS" panose="020B0703020202090204" pitchFamily="34" charset="0"/>
              </a:rPr>
              <a:t>Signature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4" name="Стрелка вправо 23">
            <a:extLst>
              <a:ext uri="{FF2B5EF4-FFF2-40B4-BE49-F238E27FC236}">
                <a16:creationId xmlns:a16="http://schemas.microsoft.com/office/drawing/2014/main" id="{2292A439-E287-E74C-BE9A-CE27A8BB6DCC}"/>
              </a:ext>
            </a:extLst>
          </p:cNvPr>
          <p:cNvSpPr/>
          <p:nvPr/>
        </p:nvSpPr>
        <p:spPr>
          <a:xfrm>
            <a:off x="7168208" y="2186302"/>
            <a:ext cx="2304877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</a:t>
            </a:r>
            <a:r>
              <a:rPr lang="en-US" b="1" dirty="0">
                <a:latin typeface="Trebuchet MS" panose="020B0703020202090204" pitchFamily="34" charset="0"/>
              </a:rPr>
              <a:t>Hash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56D23F-5BCD-174D-8BB4-F786CAA51722}"/>
              </a:ext>
            </a:extLst>
          </p:cNvPr>
          <p:cNvSpPr txBox="1"/>
          <p:nvPr/>
        </p:nvSpPr>
        <p:spPr>
          <a:xfrm>
            <a:off x="9787030" y="2050891"/>
            <a:ext cx="1948461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1F7441-0285-6F4B-B072-CF35D1DB7A82}"/>
              </a:ext>
            </a:extLst>
          </p:cNvPr>
          <p:cNvSpPr txBox="1"/>
          <p:nvPr/>
        </p:nvSpPr>
        <p:spPr>
          <a:xfrm>
            <a:off x="638692" y="2789555"/>
            <a:ext cx="1721946" cy="461665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Private key</a:t>
            </a:r>
            <a:endParaRPr lang="ru-RU" sz="2400" dirty="0">
              <a:latin typeface="Trebuchet MS" panose="020B0703020202090204" pitchFamily="34" charset="0"/>
            </a:endParaRPr>
          </a:p>
        </p:txBody>
      </p:sp>
      <p:sp>
        <p:nvSpPr>
          <p:cNvPr id="16" name="Стрелка вправо 15">
            <a:extLst>
              <a:ext uri="{FF2B5EF4-FFF2-40B4-BE49-F238E27FC236}">
                <a16:creationId xmlns:a16="http://schemas.microsoft.com/office/drawing/2014/main" id="{2AB66C51-9250-EC4E-B650-2AC7FF8E4FC3}"/>
              </a:ext>
            </a:extLst>
          </p:cNvPr>
          <p:cNvSpPr/>
          <p:nvPr/>
        </p:nvSpPr>
        <p:spPr>
          <a:xfrm>
            <a:off x="3132434" y="4712233"/>
            <a:ext cx="2007292" cy="1064917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Trebuchet MS" panose="020B0703020202090204" pitchFamily="34" charset="0"/>
              </a:rPr>
              <a:t> </a:t>
            </a:r>
            <a:r>
              <a:rPr lang="en-US" b="1" dirty="0">
                <a:latin typeface="Trebuchet MS" panose="020B0703020202090204" pitchFamily="34" charset="0"/>
              </a:rPr>
              <a:t>Decryption</a:t>
            </a:r>
            <a:endParaRPr lang="ru-RU" b="1" dirty="0">
              <a:latin typeface="Trebuchet MS" panose="020B070302020209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0381BC-9B08-814A-9FEC-76E0BE862FE1}"/>
              </a:ext>
            </a:extLst>
          </p:cNvPr>
          <p:cNvSpPr txBox="1"/>
          <p:nvPr/>
        </p:nvSpPr>
        <p:spPr>
          <a:xfrm>
            <a:off x="5310766" y="4712233"/>
            <a:ext cx="1948461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703020202090204" pitchFamily="34" charset="0"/>
              </a:rPr>
              <a:t>d7914fe546b684688bb95f4f888a92dfc680603a75f23eb823658031fff766d9</a:t>
            </a:r>
            <a:endParaRPr lang="ru-RU" dirty="0">
              <a:latin typeface="Trebuchet MS" panose="020B0703020202090204" pitchFamily="34" charset="0"/>
            </a:endParaRP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4967AF5A-60AD-C14A-9E57-28CA93728DCE}"/>
              </a:ext>
            </a:extLst>
          </p:cNvPr>
          <p:cNvCxnSpPr>
            <a:cxnSpLocks/>
            <a:endCxn id="17" idx="3"/>
          </p:cNvCxnSpPr>
          <p:nvPr/>
        </p:nvCxnSpPr>
        <p:spPr>
          <a:xfrm flipH="1">
            <a:off x="7259227" y="5450897"/>
            <a:ext cx="2527804" cy="0"/>
          </a:xfrm>
          <a:prstGeom prst="line">
            <a:avLst/>
          </a:prstGeom>
          <a:ln w="476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9A710F92-CC15-0B4E-AB92-CBAD9F4A61BE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10760445" y="3528219"/>
            <a:ext cx="816" cy="1444025"/>
          </a:xfrm>
          <a:prstGeom prst="line">
            <a:avLst/>
          </a:prstGeom>
          <a:ln w="476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64E9F2B-DA68-AE46-9C8D-999120369AE1}"/>
              </a:ext>
            </a:extLst>
          </p:cNvPr>
          <p:cNvSpPr txBox="1"/>
          <p:nvPr/>
        </p:nvSpPr>
        <p:spPr>
          <a:xfrm>
            <a:off x="9787030" y="4972244"/>
            <a:ext cx="1946829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rebuchet MS" panose="020B0703020202090204" pitchFamily="34" charset="0"/>
              </a:rPr>
              <a:t>The same or not?</a:t>
            </a:r>
            <a:endParaRPr lang="ru-RU" sz="2800" dirty="0">
              <a:latin typeface="Trebuchet MS" panose="020B070302020209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DECF79-3502-6F4E-A07B-92EE088270C5}"/>
              </a:ext>
            </a:extLst>
          </p:cNvPr>
          <p:cNvSpPr txBox="1"/>
          <p:nvPr/>
        </p:nvSpPr>
        <p:spPr>
          <a:xfrm>
            <a:off x="3357428" y="1109609"/>
            <a:ext cx="4963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rebuchet MS" panose="020B0703020202090204" pitchFamily="34" charset="0"/>
              </a:rPr>
              <a:t>Agent 2: checking process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EC6CE39-8B0E-054C-973A-F8BF22F0115A}"/>
              </a:ext>
            </a:extLst>
          </p:cNvPr>
          <p:cNvCxnSpPr>
            <a:cxnSpLocks/>
          </p:cNvCxnSpPr>
          <p:nvPr/>
        </p:nvCxnSpPr>
        <p:spPr>
          <a:xfrm flipH="1">
            <a:off x="3451524" y="1711268"/>
            <a:ext cx="4833547" cy="0"/>
          </a:xfrm>
          <a:prstGeom prst="line">
            <a:avLst/>
          </a:prstGeom>
          <a:ln w="476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087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85CB149D-0661-5D4C-BFD0-6A237AC8CDD9}"/>
              </a:ext>
            </a:extLst>
          </p:cNvPr>
          <p:cNvSpPr/>
          <p:nvPr/>
        </p:nvSpPr>
        <p:spPr>
          <a:xfrm>
            <a:off x="144161" y="150339"/>
            <a:ext cx="11865869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Public-key encryption</a:t>
            </a:r>
            <a:r>
              <a:rPr lang="ru-RU" sz="2800" b="1" dirty="0">
                <a:latin typeface="Trebuchet MS" panose="020B0703020202090204" pitchFamily="34" charset="0"/>
              </a:rPr>
              <a:t> </a:t>
            </a:r>
            <a:r>
              <a:rPr lang="en-US" sz="2800" b="1" dirty="0">
                <a:latin typeface="Trebuchet MS" panose="020B0703020202090204" pitchFamily="34" charset="0"/>
              </a:rPr>
              <a:t>with digital signature</a:t>
            </a:r>
            <a:endParaRPr lang="ru-RU" sz="2800" b="1" dirty="0">
              <a:latin typeface="Trebuchet MS" panose="020B070302020209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DECF79-3502-6F4E-A07B-92EE088270C5}"/>
              </a:ext>
            </a:extLst>
          </p:cNvPr>
          <p:cNvSpPr txBox="1"/>
          <p:nvPr/>
        </p:nvSpPr>
        <p:spPr>
          <a:xfrm>
            <a:off x="238464" y="1216807"/>
            <a:ext cx="33538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rebuchet MS" panose="020B0703020202090204" pitchFamily="34" charset="0"/>
              </a:rPr>
              <a:t>Attack scenarios: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3D9DD9-042A-8A4F-9802-4E10A04B708A}"/>
              </a:ext>
            </a:extLst>
          </p:cNvPr>
          <p:cNvSpPr txBox="1"/>
          <p:nvPr/>
        </p:nvSpPr>
        <p:spPr>
          <a:xfrm>
            <a:off x="238465" y="2595332"/>
            <a:ext cx="5839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rebuchet MS" panose="020B0703020202090204" pitchFamily="34" charset="0"/>
              </a:rPr>
              <a:t>1) Agent 3 will change information </a:t>
            </a:r>
            <a:endParaRPr lang="ru-RU" sz="2800" dirty="0">
              <a:latin typeface="Trebuchet MS" panose="020B070302020209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C354FE-B4BF-4D41-8F8C-20E983AD5488}"/>
              </a:ext>
            </a:extLst>
          </p:cNvPr>
          <p:cNvSpPr txBox="1"/>
          <p:nvPr/>
        </p:nvSpPr>
        <p:spPr>
          <a:xfrm>
            <a:off x="238464" y="3276462"/>
            <a:ext cx="9120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rebuchet MS" panose="020B0703020202090204" pitchFamily="34" charset="0"/>
              </a:rPr>
              <a:t>2) Agent 3 will change information with his private key </a:t>
            </a:r>
            <a:endParaRPr lang="ru-RU" sz="2800" dirty="0">
              <a:latin typeface="Trebuchet MS" panose="020B070302020209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B5491B-DD9C-6B4A-8F50-1CF6C29FB5A8}"/>
              </a:ext>
            </a:extLst>
          </p:cNvPr>
          <p:cNvSpPr txBox="1"/>
          <p:nvPr/>
        </p:nvSpPr>
        <p:spPr>
          <a:xfrm>
            <a:off x="2679529" y="4652102"/>
            <a:ext cx="596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Trebuchet MS" panose="020B0703020202090204" pitchFamily="34" charset="0"/>
              </a:rPr>
              <a:t>1)</a:t>
            </a:r>
            <a:endParaRPr lang="ru-RU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717A98-3D38-9A40-A785-540B02FFA314}"/>
              </a:ext>
            </a:extLst>
          </p:cNvPr>
          <p:cNvSpPr txBox="1"/>
          <p:nvPr/>
        </p:nvSpPr>
        <p:spPr>
          <a:xfrm>
            <a:off x="1111792" y="5341565"/>
            <a:ext cx="37321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rebuchet MS" panose="020B0703020202090204" pitchFamily="34" charset="0"/>
              </a:rPr>
              <a:t>Signature != Cipher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A30531-8DF9-414D-AB2F-D6D13FF4E4EC}"/>
              </a:ext>
            </a:extLst>
          </p:cNvPr>
          <p:cNvSpPr txBox="1"/>
          <p:nvPr/>
        </p:nvSpPr>
        <p:spPr>
          <a:xfrm>
            <a:off x="8060078" y="4652102"/>
            <a:ext cx="596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Trebuchet MS" panose="020B0703020202090204" pitchFamily="34" charset="0"/>
              </a:rPr>
              <a:t>2)</a:t>
            </a:r>
            <a:endParaRPr lang="ru-RU" sz="3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69DFDF-CBE2-2845-851C-FC7549CE5862}"/>
              </a:ext>
            </a:extLst>
          </p:cNvPr>
          <p:cNvSpPr txBox="1"/>
          <p:nvPr/>
        </p:nvSpPr>
        <p:spPr>
          <a:xfrm>
            <a:off x="5608285" y="5341565"/>
            <a:ext cx="550022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Trebuchet MS" panose="020B0703020202090204" pitchFamily="34" charset="0"/>
              </a:rPr>
              <a:t>Decryption is impossible</a:t>
            </a:r>
          </a:p>
          <a:p>
            <a:pPr algn="ctr"/>
            <a:r>
              <a:rPr lang="en-US" sz="3200" dirty="0">
                <a:latin typeface="Trebuchet MS" panose="020B0703020202090204" pitchFamily="34" charset="0"/>
              </a:rPr>
              <a:t>(private key is not the same)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AE2BDF95-B162-614F-A9B8-F7C2D4041BD4}"/>
              </a:ext>
            </a:extLst>
          </p:cNvPr>
          <p:cNvCxnSpPr>
            <a:cxnSpLocks/>
          </p:cNvCxnSpPr>
          <p:nvPr/>
        </p:nvCxnSpPr>
        <p:spPr>
          <a:xfrm flipH="1">
            <a:off x="349877" y="1801582"/>
            <a:ext cx="3093411" cy="0"/>
          </a:xfrm>
          <a:prstGeom prst="line">
            <a:avLst/>
          </a:prstGeom>
          <a:ln w="476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125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4280145" y="3110668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rebuchet MS" panose="020B0703020202090204" pitchFamily="34" charset="0"/>
              </a:rPr>
              <a:t>Questions</a:t>
            </a:r>
            <a:endParaRPr lang="ru-RU" b="1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6988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4280145" y="3110668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prstClr val="white"/>
                </a:solidFill>
                <a:latin typeface="Trebuchet MS" panose="020B0703020202090204" pitchFamily="34" charset="0"/>
              </a:rPr>
              <a:t>Bitcoin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0519305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C691DF-766E-EF46-99A1-657C07F95D6C}"/>
              </a:ext>
            </a:extLst>
          </p:cNvPr>
          <p:cNvSpPr txBox="1"/>
          <p:nvPr/>
        </p:nvSpPr>
        <p:spPr>
          <a:xfrm>
            <a:off x="0" y="316820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rebuchet MS" panose="020B0703020202090204" pitchFamily="34" charset="0"/>
              </a:rPr>
              <a:t>Let‘s make coin</a:t>
            </a:r>
            <a:endParaRPr lang="ru-RU" sz="4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C87351-24B0-0C42-BDD3-46E994782950}"/>
              </a:ext>
            </a:extLst>
          </p:cNvPr>
          <p:cNvSpPr/>
          <p:nvPr/>
        </p:nvSpPr>
        <p:spPr>
          <a:xfrm>
            <a:off x="120472" y="168259"/>
            <a:ext cx="2927528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prstClr val="white"/>
                </a:solidFill>
                <a:latin typeface="Trebuchet MS" panose="020B0703020202090204" pitchFamily="34" charset="0"/>
              </a:rPr>
              <a:t>Bitcoin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307958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D3670F-25A3-F04B-8AC4-158CE8A744A4}"/>
              </a:ext>
            </a:extLst>
          </p:cNvPr>
          <p:cNvSpPr txBox="1"/>
          <p:nvPr/>
        </p:nvSpPr>
        <p:spPr>
          <a:xfrm>
            <a:off x="1414485" y="160638"/>
            <a:ext cx="9405139" cy="523220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Blockchain</a:t>
            </a:r>
            <a:r>
              <a:rPr lang="ru-RU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is a shared secured</a:t>
            </a:r>
            <a:r>
              <a:rPr lang="ru-RU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and distributed registry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43AAFD-A29F-F043-93CD-5CCDE75FE0ED}"/>
              </a:ext>
            </a:extLst>
          </p:cNvPr>
          <p:cNvSpPr txBox="1"/>
          <p:nvPr/>
        </p:nvSpPr>
        <p:spPr>
          <a:xfrm>
            <a:off x="562692" y="4727593"/>
            <a:ext cx="111087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The value of </a:t>
            </a:r>
            <a:r>
              <a:rPr lang="en-US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Blockchain</a:t>
            </a:r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 technology is directly proportional to the number of organizations and companies using it. </a:t>
            </a:r>
            <a:b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en-US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Even in conditions of severe competition it is profitable for competitors to participate together in the deployment of this shared distributed database</a:t>
            </a:r>
            <a:endParaRPr lang="ru-RU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A3BD37-C9F0-314B-BB8F-3AD7620F0558}"/>
              </a:ext>
            </a:extLst>
          </p:cNvPr>
          <p:cNvSpPr txBox="1"/>
          <p:nvPr/>
        </p:nvSpPr>
        <p:spPr>
          <a:xfrm>
            <a:off x="4720970" y="1209600"/>
            <a:ext cx="2792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>
                <a:solidFill>
                  <a:schemeClr val="bg1"/>
                </a:solidFill>
                <a:latin typeface="Trebuchet MS" panose="020B0703020202090204" pitchFamily="34" charset="0"/>
              </a:rPr>
              <a:t>General access</a:t>
            </a:r>
            <a:endParaRPr lang="ru-RU" sz="2400" u="sng" dirty="0">
              <a:latin typeface="Trebuchet MS" panose="020B0703020202090204" pitchFamily="34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5C84EBE-4DDC-434A-98D3-342AF297ACB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702" y="2022899"/>
            <a:ext cx="2354422" cy="235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369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DEEB8C-ADB4-D441-91ED-32CAD48F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841" y="454666"/>
            <a:ext cx="1834200" cy="1834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D68BD-9998-0646-8D6A-89CA1D47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820" y="425993"/>
            <a:ext cx="1862873" cy="1862873"/>
          </a:xfrm>
          <a:prstGeom prst="rect">
            <a:avLst/>
          </a:prstGeom>
        </p:spPr>
      </p:pic>
      <p:sp>
        <p:nvSpPr>
          <p:cNvPr id="2" name="Стрелка вправо 1">
            <a:extLst>
              <a:ext uri="{FF2B5EF4-FFF2-40B4-BE49-F238E27FC236}">
                <a16:creationId xmlns:a16="http://schemas.microsoft.com/office/drawing/2014/main" id="{330AF518-1A08-6A4B-B6C1-0A6D3DABF60E}"/>
              </a:ext>
            </a:extLst>
          </p:cNvPr>
          <p:cNvSpPr/>
          <p:nvPr/>
        </p:nvSpPr>
        <p:spPr>
          <a:xfrm>
            <a:off x="5667110" y="1262129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B1ACFA-0C53-F941-82A7-7EA887DED20E}"/>
              </a:ext>
            </a:extLst>
          </p:cNvPr>
          <p:cNvSpPr txBox="1"/>
          <p:nvPr/>
        </p:nvSpPr>
        <p:spPr>
          <a:xfrm>
            <a:off x="4579547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F7DDA-B39D-C843-A863-29A796E105D5}"/>
              </a:ext>
            </a:extLst>
          </p:cNvPr>
          <p:cNvSpPr txBox="1"/>
          <p:nvPr/>
        </p:nvSpPr>
        <p:spPr>
          <a:xfrm>
            <a:off x="7153862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880A0CA-1D6E-AF44-B70B-6DE03CA15B92}"/>
              </a:ext>
            </a:extLst>
          </p:cNvPr>
          <p:cNvSpPr/>
          <p:nvPr/>
        </p:nvSpPr>
        <p:spPr>
          <a:xfrm>
            <a:off x="4811380" y="3981595"/>
            <a:ext cx="11074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latin typeface="Trebuchet MS" panose="020B0703020202090204" pitchFamily="34" charset="0"/>
              </a:rPr>
              <a:t>We use </a:t>
            </a:r>
            <a:r>
              <a:rPr lang="en-US" sz="24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MSUcoins</a:t>
            </a:r>
            <a:endParaRPr lang="en-US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endParaRPr lang="ru-RU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8557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DEEB8C-ADB4-D441-91ED-32CAD48F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841" y="454666"/>
            <a:ext cx="1834200" cy="1834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D68BD-9998-0646-8D6A-89CA1D47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820" y="425993"/>
            <a:ext cx="1862873" cy="1862873"/>
          </a:xfrm>
          <a:prstGeom prst="rect">
            <a:avLst/>
          </a:prstGeom>
        </p:spPr>
      </p:pic>
      <p:sp>
        <p:nvSpPr>
          <p:cNvPr id="2" name="Стрелка вправо 1">
            <a:extLst>
              <a:ext uri="{FF2B5EF4-FFF2-40B4-BE49-F238E27FC236}">
                <a16:creationId xmlns:a16="http://schemas.microsoft.com/office/drawing/2014/main" id="{330AF518-1A08-6A4B-B6C1-0A6D3DABF60E}"/>
              </a:ext>
            </a:extLst>
          </p:cNvPr>
          <p:cNvSpPr/>
          <p:nvPr/>
        </p:nvSpPr>
        <p:spPr>
          <a:xfrm>
            <a:off x="5667110" y="1262129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B1ACFA-0C53-F941-82A7-7EA887DED20E}"/>
              </a:ext>
            </a:extLst>
          </p:cNvPr>
          <p:cNvSpPr txBox="1"/>
          <p:nvPr/>
        </p:nvSpPr>
        <p:spPr>
          <a:xfrm>
            <a:off x="4579547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F7DDA-B39D-C843-A863-29A796E105D5}"/>
              </a:ext>
            </a:extLst>
          </p:cNvPr>
          <p:cNvSpPr txBox="1"/>
          <p:nvPr/>
        </p:nvSpPr>
        <p:spPr>
          <a:xfrm>
            <a:off x="7153862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880A0CA-1D6E-AF44-B70B-6DE03CA15B92}"/>
              </a:ext>
            </a:extLst>
          </p:cNvPr>
          <p:cNvSpPr/>
          <p:nvPr/>
        </p:nvSpPr>
        <p:spPr>
          <a:xfrm>
            <a:off x="1138620" y="3492198"/>
            <a:ext cx="11074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endParaRPr lang="en-US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endParaRPr lang="ru-RU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056213-EF57-194C-BC5B-06782C6B36A5}"/>
              </a:ext>
            </a:extLst>
          </p:cNvPr>
          <p:cNvSpPr txBox="1"/>
          <p:nvPr/>
        </p:nvSpPr>
        <p:spPr>
          <a:xfrm>
            <a:off x="679206" y="4972616"/>
            <a:ext cx="11250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We can be sure that Agent1 really wants to send Agent2 a </a:t>
            </a:r>
            <a:r>
              <a:rPr lang="en-US" sz="2800" dirty="0" err="1">
                <a:solidFill>
                  <a:srgbClr val="00B050"/>
                </a:solidFill>
                <a:latin typeface="Trebuchet MS" panose="020B0703020202090204" pitchFamily="34" charset="0"/>
              </a:rPr>
              <a:t>MSUcoin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51FF7-BD62-2342-813D-9665D6A4740C}"/>
              </a:ext>
            </a:extLst>
          </p:cNvPr>
          <p:cNvSpPr txBox="1"/>
          <p:nvPr/>
        </p:nvSpPr>
        <p:spPr>
          <a:xfrm>
            <a:off x="1138620" y="693779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23668-54E1-A948-9CDB-84F6FC427516}"/>
              </a:ext>
            </a:extLst>
          </p:cNvPr>
          <p:cNvSpPr txBox="1"/>
          <p:nvPr/>
        </p:nvSpPr>
        <p:spPr>
          <a:xfrm>
            <a:off x="1765522" y="126830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369621-8658-4349-81A4-3AD32C2226D5}"/>
              </a:ext>
            </a:extLst>
          </p:cNvPr>
          <p:cNvSpPr txBox="1"/>
          <p:nvPr/>
        </p:nvSpPr>
        <p:spPr>
          <a:xfrm>
            <a:off x="829400" y="1832568"/>
            <a:ext cx="2236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 send Agent 2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       1 </a:t>
            </a:r>
            <a:r>
              <a:rPr lang="en-US" dirty="0" err="1">
                <a:solidFill>
                  <a:srgbClr val="00B050"/>
                </a:solidFill>
                <a:latin typeface="Trebuchet MS" panose="020B0703020202090204" pitchFamily="34" charset="0"/>
              </a:rPr>
              <a:t>MSUcoin</a:t>
            </a:r>
            <a:r>
              <a:rPr lang="en-US" dirty="0">
                <a:solidFill>
                  <a:schemeClr val="bg1"/>
                </a:solidFill>
              </a:rPr>
              <a:t> 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0ED704A-2B29-C94B-912B-EB9589B385DE}"/>
              </a:ext>
            </a:extLst>
          </p:cNvPr>
          <p:cNvSpPr/>
          <p:nvPr/>
        </p:nvSpPr>
        <p:spPr>
          <a:xfrm>
            <a:off x="419100" y="432886"/>
            <a:ext cx="3200400" cy="249309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69817E-4418-9240-BE99-70D6D958A692}"/>
              </a:ext>
            </a:extLst>
          </p:cNvPr>
          <p:cNvSpPr txBox="1"/>
          <p:nvPr/>
        </p:nvSpPr>
        <p:spPr>
          <a:xfrm>
            <a:off x="679205" y="3812278"/>
            <a:ext cx="11250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Digital signature with Private and Public keys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3536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DEEB8C-ADB4-D441-91ED-32CAD48F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608" y="2390345"/>
            <a:ext cx="1834200" cy="1834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D68BD-9998-0646-8D6A-89CA1D47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687" y="2350461"/>
            <a:ext cx="1862873" cy="18628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B1ACFA-0C53-F941-82A7-7EA887DED20E}"/>
              </a:ext>
            </a:extLst>
          </p:cNvPr>
          <p:cNvSpPr txBox="1"/>
          <p:nvPr/>
        </p:nvSpPr>
        <p:spPr>
          <a:xfrm>
            <a:off x="5173314" y="4224545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F7DDA-B39D-C843-A863-29A796E105D5}"/>
              </a:ext>
            </a:extLst>
          </p:cNvPr>
          <p:cNvSpPr txBox="1"/>
          <p:nvPr/>
        </p:nvSpPr>
        <p:spPr>
          <a:xfrm>
            <a:off x="9944729" y="4198784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880A0CA-1D6E-AF44-B70B-6DE03CA15B92}"/>
              </a:ext>
            </a:extLst>
          </p:cNvPr>
          <p:cNvSpPr/>
          <p:nvPr/>
        </p:nvSpPr>
        <p:spPr>
          <a:xfrm>
            <a:off x="1138620" y="3492198"/>
            <a:ext cx="11074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endParaRPr lang="en-US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endParaRPr lang="ru-RU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51FF7-BD62-2342-813D-9665D6A4740C}"/>
              </a:ext>
            </a:extLst>
          </p:cNvPr>
          <p:cNvSpPr txBox="1"/>
          <p:nvPr/>
        </p:nvSpPr>
        <p:spPr>
          <a:xfrm>
            <a:off x="1732387" y="2629458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23668-54E1-A948-9CDB-84F6FC427516}"/>
              </a:ext>
            </a:extLst>
          </p:cNvPr>
          <p:cNvSpPr txBox="1"/>
          <p:nvPr/>
        </p:nvSpPr>
        <p:spPr>
          <a:xfrm>
            <a:off x="2359289" y="320398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369621-8658-4349-81A4-3AD32C2226D5}"/>
              </a:ext>
            </a:extLst>
          </p:cNvPr>
          <p:cNvSpPr txBox="1"/>
          <p:nvPr/>
        </p:nvSpPr>
        <p:spPr>
          <a:xfrm>
            <a:off x="1423167" y="3768247"/>
            <a:ext cx="2236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 send Agent 2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       1 </a:t>
            </a:r>
            <a:r>
              <a:rPr lang="en-US" dirty="0" err="1">
                <a:solidFill>
                  <a:srgbClr val="00B050"/>
                </a:solidFill>
                <a:latin typeface="Trebuchet MS" panose="020B0703020202090204" pitchFamily="34" charset="0"/>
              </a:rPr>
              <a:t>MSUcoin</a:t>
            </a:r>
            <a:r>
              <a:rPr lang="en-US" dirty="0">
                <a:solidFill>
                  <a:schemeClr val="bg1"/>
                </a:solidFill>
              </a:rPr>
              <a:t> 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0ED704A-2B29-C94B-912B-EB9589B385DE}"/>
              </a:ext>
            </a:extLst>
          </p:cNvPr>
          <p:cNvSpPr/>
          <p:nvPr/>
        </p:nvSpPr>
        <p:spPr>
          <a:xfrm>
            <a:off x="1012867" y="2368565"/>
            <a:ext cx="3200400" cy="249309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9FA95B7-568D-B740-8103-B7CD97237B5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3898" y="2569219"/>
            <a:ext cx="1717034" cy="1717034"/>
          </a:xfrm>
          <a:prstGeom prst="rect">
            <a:avLst/>
          </a:prstGeom>
        </p:spPr>
      </p:pic>
      <p:sp>
        <p:nvSpPr>
          <p:cNvPr id="15" name="Стрелка вправо 14">
            <a:extLst>
              <a:ext uri="{FF2B5EF4-FFF2-40B4-BE49-F238E27FC236}">
                <a16:creationId xmlns:a16="http://schemas.microsoft.com/office/drawing/2014/main" id="{8D7369C4-0E59-4540-BD93-A6FAD49FF39F}"/>
              </a:ext>
            </a:extLst>
          </p:cNvPr>
          <p:cNvSpPr/>
          <p:nvPr/>
        </p:nvSpPr>
        <p:spPr>
          <a:xfrm>
            <a:off x="6126339" y="3281897"/>
            <a:ext cx="1046700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16" name="Стрелка вправо 15">
            <a:extLst>
              <a:ext uri="{FF2B5EF4-FFF2-40B4-BE49-F238E27FC236}">
                <a16:creationId xmlns:a16="http://schemas.microsoft.com/office/drawing/2014/main" id="{A60326BD-2FA3-7545-B155-D083EE9E6F49}"/>
              </a:ext>
            </a:extLst>
          </p:cNvPr>
          <p:cNvSpPr/>
          <p:nvPr/>
        </p:nvSpPr>
        <p:spPr>
          <a:xfrm>
            <a:off x="8870932" y="3285813"/>
            <a:ext cx="1046700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02C120-0872-6345-B6A5-D665C9498507}"/>
              </a:ext>
            </a:extLst>
          </p:cNvPr>
          <p:cNvSpPr txBox="1"/>
          <p:nvPr/>
        </p:nvSpPr>
        <p:spPr>
          <a:xfrm>
            <a:off x="7617605" y="421333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Bank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30167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DEEB8C-ADB4-D441-91ED-32CAD48F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841" y="454666"/>
            <a:ext cx="1834200" cy="1834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D68BD-9998-0646-8D6A-89CA1D47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920" y="414782"/>
            <a:ext cx="1862873" cy="18628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B1ACFA-0C53-F941-82A7-7EA887DED20E}"/>
              </a:ext>
            </a:extLst>
          </p:cNvPr>
          <p:cNvSpPr txBox="1"/>
          <p:nvPr/>
        </p:nvSpPr>
        <p:spPr>
          <a:xfrm>
            <a:off x="4579547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F7DDA-B39D-C843-A863-29A796E105D5}"/>
              </a:ext>
            </a:extLst>
          </p:cNvPr>
          <p:cNvSpPr txBox="1"/>
          <p:nvPr/>
        </p:nvSpPr>
        <p:spPr>
          <a:xfrm>
            <a:off x="9350962" y="2263105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880A0CA-1D6E-AF44-B70B-6DE03CA15B92}"/>
              </a:ext>
            </a:extLst>
          </p:cNvPr>
          <p:cNvSpPr/>
          <p:nvPr/>
        </p:nvSpPr>
        <p:spPr>
          <a:xfrm>
            <a:off x="1138620" y="3492198"/>
            <a:ext cx="11074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endParaRPr lang="en-US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endParaRPr lang="ru-RU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51FF7-BD62-2342-813D-9665D6A4740C}"/>
              </a:ext>
            </a:extLst>
          </p:cNvPr>
          <p:cNvSpPr txBox="1"/>
          <p:nvPr/>
        </p:nvSpPr>
        <p:spPr>
          <a:xfrm>
            <a:off x="1138620" y="693779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23668-54E1-A948-9CDB-84F6FC427516}"/>
              </a:ext>
            </a:extLst>
          </p:cNvPr>
          <p:cNvSpPr txBox="1"/>
          <p:nvPr/>
        </p:nvSpPr>
        <p:spPr>
          <a:xfrm>
            <a:off x="1765522" y="126830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369621-8658-4349-81A4-3AD32C2226D5}"/>
              </a:ext>
            </a:extLst>
          </p:cNvPr>
          <p:cNvSpPr txBox="1"/>
          <p:nvPr/>
        </p:nvSpPr>
        <p:spPr>
          <a:xfrm>
            <a:off x="829400" y="1832568"/>
            <a:ext cx="2236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 send Agent 2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         1 </a:t>
            </a:r>
            <a:r>
              <a:rPr lang="en-US" dirty="0" err="1">
                <a:solidFill>
                  <a:srgbClr val="00B050"/>
                </a:solidFill>
                <a:latin typeface="Trebuchet MS" panose="020B0703020202090204" pitchFamily="34" charset="0"/>
              </a:rPr>
              <a:t>MSUcoin</a:t>
            </a:r>
            <a:r>
              <a:rPr lang="en-US" dirty="0">
                <a:solidFill>
                  <a:schemeClr val="bg1"/>
                </a:solidFill>
              </a:rPr>
              <a:t> 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0ED704A-2B29-C94B-912B-EB9589B385DE}"/>
              </a:ext>
            </a:extLst>
          </p:cNvPr>
          <p:cNvSpPr/>
          <p:nvPr/>
        </p:nvSpPr>
        <p:spPr>
          <a:xfrm>
            <a:off x="419100" y="432886"/>
            <a:ext cx="3200400" cy="249309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9FA95B7-568D-B740-8103-B7CD97237B5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131" y="633540"/>
            <a:ext cx="1717034" cy="1717034"/>
          </a:xfrm>
          <a:prstGeom prst="rect">
            <a:avLst/>
          </a:prstGeom>
        </p:spPr>
      </p:pic>
      <p:sp>
        <p:nvSpPr>
          <p:cNvPr id="15" name="Стрелка вправо 14">
            <a:extLst>
              <a:ext uri="{FF2B5EF4-FFF2-40B4-BE49-F238E27FC236}">
                <a16:creationId xmlns:a16="http://schemas.microsoft.com/office/drawing/2014/main" id="{8D7369C4-0E59-4540-BD93-A6FAD49FF39F}"/>
              </a:ext>
            </a:extLst>
          </p:cNvPr>
          <p:cNvSpPr/>
          <p:nvPr/>
        </p:nvSpPr>
        <p:spPr>
          <a:xfrm>
            <a:off x="5532572" y="1346218"/>
            <a:ext cx="1046700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16" name="Стрелка вправо 15">
            <a:extLst>
              <a:ext uri="{FF2B5EF4-FFF2-40B4-BE49-F238E27FC236}">
                <a16:creationId xmlns:a16="http://schemas.microsoft.com/office/drawing/2014/main" id="{A60326BD-2FA3-7545-B155-D083EE9E6F49}"/>
              </a:ext>
            </a:extLst>
          </p:cNvPr>
          <p:cNvSpPr/>
          <p:nvPr/>
        </p:nvSpPr>
        <p:spPr>
          <a:xfrm>
            <a:off x="8277165" y="1350134"/>
            <a:ext cx="1046700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02C120-0872-6345-B6A5-D665C9498507}"/>
              </a:ext>
            </a:extLst>
          </p:cNvPr>
          <p:cNvSpPr txBox="1"/>
          <p:nvPr/>
        </p:nvSpPr>
        <p:spPr>
          <a:xfrm>
            <a:off x="7023838" y="227765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Bank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2E0E56E4-FDFE-EA46-9E7A-0C446A406C9C}"/>
              </a:ext>
            </a:extLst>
          </p:cNvPr>
          <p:cNvCxnSpPr/>
          <p:nvPr/>
        </p:nvCxnSpPr>
        <p:spPr>
          <a:xfrm>
            <a:off x="6654491" y="693779"/>
            <a:ext cx="1638300" cy="2006600"/>
          </a:xfrm>
          <a:prstGeom prst="line">
            <a:avLst/>
          </a:prstGeom>
          <a:ln w="730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4040B9D1-32D6-9B47-9971-EC13DE52FF88}"/>
              </a:ext>
            </a:extLst>
          </p:cNvPr>
          <p:cNvCxnSpPr>
            <a:cxnSpLocks/>
          </p:cNvCxnSpPr>
          <p:nvPr/>
        </p:nvCxnSpPr>
        <p:spPr>
          <a:xfrm flipH="1">
            <a:off x="6579272" y="693779"/>
            <a:ext cx="1865919" cy="1938658"/>
          </a:xfrm>
          <a:prstGeom prst="line">
            <a:avLst/>
          </a:prstGeom>
          <a:ln w="730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8C80499E-36CF-2D47-8BBA-F870140D20FC}"/>
              </a:ext>
            </a:extLst>
          </p:cNvPr>
          <p:cNvSpPr/>
          <p:nvPr/>
        </p:nvSpPr>
        <p:spPr>
          <a:xfrm>
            <a:off x="2757299" y="4234489"/>
            <a:ext cx="66447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0" dirty="0">
                <a:solidFill>
                  <a:schemeClr val="bg1"/>
                </a:solidFill>
                <a:effectLst/>
                <a:latin typeface="Trebuchet MS" panose="020B0703020202090204" pitchFamily="34" charset="0"/>
              </a:rPr>
              <a:t>Making everyone collectively the bank</a:t>
            </a:r>
          </a:p>
        </p:txBody>
      </p:sp>
    </p:spTree>
    <p:extLst>
      <p:ext uri="{BB962C8B-B14F-4D97-AF65-F5344CB8AC3E}">
        <p14:creationId xmlns:p14="http://schemas.microsoft.com/office/powerpoint/2010/main" val="7555194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DEEB8C-ADB4-D441-91ED-32CAD48F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841" y="454666"/>
            <a:ext cx="1834200" cy="1834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D68BD-9998-0646-8D6A-89CA1D47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820" y="425993"/>
            <a:ext cx="1862873" cy="1862873"/>
          </a:xfrm>
          <a:prstGeom prst="rect">
            <a:avLst/>
          </a:prstGeom>
        </p:spPr>
      </p:pic>
      <p:sp>
        <p:nvSpPr>
          <p:cNvPr id="2" name="Стрелка вправо 1">
            <a:extLst>
              <a:ext uri="{FF2B5EF4-FFF2-40B4-BE49-F238E27FC236}">
                <a16:creationId xmlns:a16="http://schemas.microsoft.com/office/drawing/2014/main" id="{330AF518-1A08-6A4B-B6C1-0A6D3DABF60E}"/>
              </a:ext>
            </a:extLst>
          </p:cNvPr>
          <p:cNvSpPr/>
          <p:nvPr/>
        </p:nvSpPr>
        <p:spPr>
          <a:xfrm>
            <a:off x="5667110" y="1262129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B1ACFA-0C53-F941-82A7-7EA887DED20E}"/>
              </a:ext>
            </a:extLst>
          </p:cNvPr>
          <p:cNvSpPr txBox="1"/>
          <p:nvPr/>
        </p:nvSpPr>
        <p:spPr>
          <a:xfrm>
            <a:off x="4579547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F7DDA-B39D-C843-A863-29A796E105D5}"/>
              </a:ext>
            </a:extLst>
          </p:cNvPr>
          <p:cNvSpPr txBox="1"/>
          <p:nvPr/>
        </p:nvSpPr>
        <p:spPr>
          <a:xfrm>
            <a:off x="7153862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880A0CA-1D6E-AF44-B70B-6DE03CA15B92}"/>
              </a:ext>
            </a:extLst>
          </p:cNvPr>
          <p:cNvSpPr/>
          <p:nvPr/>
        </p:nvSpPr>
        <p:spPr>
          <a:xfrm>
            <a:off x="1138620" y="3492198"/>
            <a:ext cx="11074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endParaRPr lang="en-US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endParaRPr lang="ru-RU" sz="2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51FF7-BD62-2342-813D-9665D6A4740C}"/>
              </a:ext>
            </a:extLst>
          </p:cNvPr>
          <p:cNvSpPr txBox="1"/>
          <p:nvPr/>
        </p:nvSpPr>
        <p:spPr>
          <a:xfrm>
            <a:off x="1098048" y="1621469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23668-54E1-A948-9CDB-84F6FC427516}"/>
              </a:ext>
            </a:extLst>
          </p:cNvPr>
          <p:cNvSpPr txBox="1"/>
          <p:nvPr/>
        </p:nvSpPr>
        <p:spPr>
          <a:xfrm>
            <a:off x="1724950" y="197805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369621-8658-4349-81A4-3AD32C2226D5}"/>
              </a:ext>
            </a:extLst>
          </p:cNvPr>
          <p:cNvSpPr txBox="1"/>
          <p:nvPr/>
        </p:nvSpPr>
        <p:spPr>
          <a:xfrm>
            <a:off x="252242" y="2276012"/>
            <a:ext cx="3476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rebuchet MS" panose="020B0703020202090204" pitchFamily="34" charset="0"/>
              </a:rPr>
              <a:t>Agent 1 send Agent 2 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1 </a:t>
            </a:r>
            <a:r>
              <a:rPr lang="en-US" sz="1600" dirty="0" err="1">
                <a:solidFill>
                  <a:srgbClr val="00B050"/>
                </a:solidFill>
                <a:latin typeface="Trebuchet MS" panose="020B0703020202090204" pitchFamily="34" charset="0"/>
              </a:rPr>
              <a:t>MSUcoin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  </a:t>
            </a:r>
            <a:endParaRPr lang="ru-RU" sz="1600" dirty="0">
              <a:solidFill>
                <a:srgbClr val="00B050"/>
              </a:solidFill>
              <a:latin typeface="Trebuchet MS" panose="020B0703020202090204" pitchFamily="34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0ED704A-2B29-C94B-912B-EB9589B385DE}"/>
              </a:ext>
            </a:extLst>
          </p:cNvPr>
          <p:cNvSpPr/>
          <p:nvPr/>
        </p:nvSpPr>
        <p:spPr>
          <a:xfrm>
            <a:off x="390444" y="125217"/>
            <a:ext cx="3200400" cy="249309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5F91935-6FA4-3649-9D32-A9F152B40049}"/>
              </a:ext>
            </a:extLst>
          </p:cNvPr>
          <p:cNvSpPr/>
          <p:nvPr/>
        </p:nvSpPr>
        <p:spPr>
          <a:xfrm>
            <a:off x="330200" y="3907696"/>
            <a:ext cx="117221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We’ll assume that everyone using </a:t>
            </a:r>
            <a:r>
              <a:rPr lang="en-US" sz="2400" dirty="0" err="1">
                <a:solidFill>
                  <a:srgbClr val="00B050"/>
                </a:solidFill>
                <a:latin typeface="Trebuchet MS" panose="020B0703020202090204" pitchFamily="34" charset="0"/>
              </a:rPr>
              <a:t>MSUcoin</a:t>
            </a:r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 keeps a complete record of which </a:t>
            </a:r>
            <a:r>
              <a:rPr lang="en-US" sz="2400" dirty="0" err="1">
                <a:solidFill>
                  <a:srgbClr val="00B050"/>
                </a:solidFill>
                <a:latin typeface="Trebuchet MS" panose="020B0703020202090204" pitchFamily="34" charset="0"/>
              </a:rPr>
              <a:t>MSUcoin</a:t>
            </a:r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 belong to which person. You can think of this as a shared public ledger showing all </a:t>
            </a:r>
            <a:r>
              <a:rPr lang="en-US" sz="2400" dirty="0" err="1">
                <a:solidFill>
                  <a:srgbClr val="00B050"/>
                </a:solidFill>
                <a:latin typeface="Trebuchet MS" panose="020B0703020202090204" pitchFamily="34" charset="0"/>
              </a:rPr>
              <a:t>MSUcoin</a:t>
            </a:r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 transactions. We’ll call this ledger the block chain, since that’s what the complete record will be called in Bitcoin, once we get to it.</a:t>
            </a:r>
            <a:endParaRPr lang="ru-RU" sz="24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AD4F62C-B0F4-5546-8AB1-E3F5E6A483DE}"/>
              </a:ext>
            </a:extLst>
          </p:cNvPr>
          <p:cNvSpPr/>
          <p:nvPr/>
        </p:nvSpPr>
        <p:spPr>
          <a:xfrm>
            <a:off x="662771" y="586020"/>
            <a:ext cx="1636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</a:t>
            </a:r>
            <a:r>
              <a:rPr lang="en-US" b="0" i="0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erial number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5E3E0-A2EA-3542-9E0A-5AA293A24408}"/>
              </a:ext>
            </a:extLst>
          </p:cNvPr>
          <p:cNvSpPr txBox="1"/>
          <p:nvPr/>
        </p:nvSpPr>
        <p:spPr>
          <a:xfrm>
            <a:off x="1724950" y="88551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993707A-2EB5-B74F-B2EA-3755F14EF147}"/>
              </a:ext>
            </a:extLst>
          </p:cNvPr>
          <p:cNvSpPr/>
          <p:nvPr/>
        </p:nvSpPr>
        <p:spPr>
          <a:xfrm>
            <a:off x="8493388" y="186719"/>
            <a:ext cx="3200400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54695988-4422-8B45-A6AE-E7E29817F0E2}"/>
              </a:ext>
            </a:extLst>
          </p:cNvPr>
          <p:cNvSpPr/>
          <p:nvPr/>
        </p:nvSpPr>
        <p:spPr>
          <a:xfrm>
            <a:off x="9245553" y="599541"/>
            <a:ext cx="1741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C32E3124-5A95-344F-A3DE-38F27B32F754}"/>
              </a:ext>
            </a:extLst>
          </p:cNvPr>
          <p:cNvSpPr/>
          <p:nvPr/>
        </p:nvSpPr>
        <p:spPr>
          <a:xfrm>
            <a:off x="1775969" y="106479"/>
            <a:ext cx="1741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9BCA5A-F4C7-FA42-BB13-C9757D0F8597}"/>
              </a:ext>
            </a:extLst>
          </p:cNvPr>
          <p:cNvSpPr txBox="1"/>
          <p:nvPr/>
        </p:nvSpPr>
        <p:spPr>
          <a:xfrm>
            <a:off x="2464555" y="29114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6707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DEEB8C-ADB4-D441-91ED-32CAD48F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841" y="454666"/>
            <a:ext cx="1834200" cy="1834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D68BD-9998-0646-8D6A-89CA1D47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341" y="-137072"/>
            <a:ext cx="1651497" cy="1651497"/>
          </a:xfrm>
          <a:prstGeom prst="rect">
            <a:avLst/>
          </a:prstGeom>
        </p:spPr>
      </p:pic>
      <p:sp>
        <p:nvSpPr>
          <p:cNvPr id="2" name="Стрелка вправо 1">
            <a:extLst>
              <a:ext uri="{FF2B5EF4-FFF2-40B4-BE49-F238E27FC236}">
                <a16:creationId xmlns:a16="http://schemas.microsoft.com/office/drawing/2014/main" id="{330AF518-1A08-6A4B-B6C1-0A6D3DABF60E}"/>
              </a:ext>
            </a:extLst>
          </p:cNvPr>
          <p:cNvSpPr/>
          <p:nvPr/>
        </p:nvSpPr>
        <p:spPr>
          <a:xfrm>
            <a:off x="5699332" y="766459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B1ACFA-0C53-F941-82A7-7EA887DED20E}"/>
              </a:ext>
            </a:extLst>
          </p:cNvPr>
          <p:cNvSpPr txBox="1"/>
          <p:nvPr/>
        </p:nvSpPr>
        <p:spPr>
          <a:xfrm>
            <a:off x="4579547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F7DDA-B39D-C843-A863-29A796E105D5}"/>
              </a:ext>
            </a:extLst>
          </p:cNvPr>
          <p:cNvSpPr txBox="1"/>
          <p:nvPr/>
        </p:nvSpPr>
        <p:spPr>
          <a:xfrm>
            <a:off x="8324595" y="637953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51FF7-BD62-2342-813D-9665D6A4740C}"/>
              </a:ext>
            </a:extLst>
          </p:cNvPr>
          <p:cNvSpPr txBox="1"/>
          <p:nvPr/>
        </p:nvSpPr>
        <p:spPr>
          <a:xfrm>
            <a:off x="1098048" y="1621469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23668-54E1-A948-9CDB-84F6FC427516}"/>
              </a:ext>
            </a:extLst>
          </p:cNvPr>
          <p:cNvSpPr txBox="1"/>
          <p:nvPr/>
        </p:nvSpPr>
        <p:spPr>
          <a:xfrm>
            <a:off x="1724950" y="193985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369621-8658-4349-81A4-3AD32C2226D5}"/>
              </a:ext>
            </a:extLst>
          </p:cNvPr>
          <p:cNvSpPr txBox="1"/>
          <p:nvPr/>
        </p:nvSpPr>
        <p:spPr>
          <a:xfrm>
            <a:off x="252242" y="2276012"/>
            <a:ext cx="3476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rebuchet MS" panose="020B0703020202090204" pitchFamily="34" charset="0"/>
              </a:rPr>
              <a:t>Agent 1 send Agent 2 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1 </a:t>
            </a:r>
            <a:r>
              <a:rPr lang="en-US" sz="1600" dirty="0" err="1">
                <a:solidFill>
                  <a:srgbClr val="00B050"/>
                </a:solidFill>
                <a:latin typeface="Trebuchet MS" panose="020B0703020202090204" pitchFamily="34" charset="0"/>
              </a:rPr>
              <a:t>MSUcoin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  </a:t>
            </a:r>
            <a:endParaRPr lang="ru-RU" sz="1600" dirty="0">
              <a:solidFill>
                <a:srgbClr val="00B050"/>
              </a:solidFill>
              <a:latin typeface="Trebuchet MS" panose="020B0703020202090204" pitchFamily="34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0ED704A-2B29-C94B-912B-EB9589B385DE}"/>
              </a:ext>
            </a:extLst>
          </p:cNvPr>
          <p:cNvSpPr/>
          <p:nvPr/>
        </p:nvSpPr>
        <p:spPr>
          <a:xfrm>
            <a:off x="390444" y="125217"/>
            <a:ext cx="3200400" cy="249309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5F91935-6FA4-3649-9D32-A9F152B40049}"/>
              </a:ext>
            </a:extLst>
          </p:cNvPr>
          <p:cNvSpPr/>
          <p:nvPr/>
        </p:nvSpPr>
        <p:spPr>
          <a:xfrm>
            <a:off x="252242" y="4399452"/>
            <a:ext cx="117221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If Agent 1 will simultaneously send the same massage with the same serial number to Agent 2 and Agent 3, all of them confirm transaction</a:t>
            </a:r>
            <a:b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b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Double cost problem</a:t>
            </a:r>
            <a:endParaRPr lang="ru-RU" sz="24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AD4F62C-B0F4-5546-8AB1-E3F5E6A483DE}"/>
              </a:ext>
            </a:extLst>
          </p:cNvPr>
          <p:cNvSpPr/>
          <p:nvPr/>
        </p:nvSpPr>
        <p:spPr>
          <a:xfrm>
            <a:off x="1088557" y="436693"/>
            <a:ext cx="1636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</a:t>
            </a:r>
            <a:r>
              <a:rPr lang="en-US" b="0" i="0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erial number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5E3E0-A2EA-3542-9E0A-5AA293A24408}"/>
              </a:ext>
            </a:extLst>
          </p:cNvPr>
          <p:cNvSpPr txBox="1"/>
          <p:nvPr/>
        </p:nvSpPr>
        <p:spPr>
          <a:xfrm>
            <a:off x="1724950" y="88551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6" name="Стрелка вправо 15">
            <a:extLst>
              <a:ext uri="{FF2B5EF4-FFF2-40B4-BE49-F238E27FC236}">
                <a16:creationId xmlns:a16="http://schemas.microsoft.com/office/drawing/2014/main" id="{DD3DB275-D9CC-8948-A33A-23797EC6A88D}"/>
              </a:ext>
            </a:extLst>
          </p:cNvPr>
          <p:cNvSpPr/>
          <p:nvPr/>
        </p:nvSpPr>
        <p:spPr>
          <a:xfrm>
            <a:off x="5710155" y="1949954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1A2213A-2F3E-E445-8F0D-427FFFD7672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927" y="1348945"/>
            <a:ext cx="1651497" cy="165149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2D45CCB-DFEC-1449-8B9B-3232C4E6E8B1}"/>
              </a:ext>
            </a:extLst>
          </p:cNvPr>
          <p:cNvSpPr txBox="1"/>
          <p:nvPr/>
        </p:nvSpPr>
        <p:spPr>
          <a:xfrm>
            <a:off x="8324595" y="2006889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3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3DCADAD-37EF-8045-BFF4-97A45E4F800E}"/>
              </a:ext>
            </a:extLst>
          </p:cNvPr>
          <p:cNvSpPr/>
          <p:nvPr/>
        </p:nvSpPr>
        <p:spPr>
          <a:xfrm>
            <a:off x="9335898" y="189175"/>
            <a:ext cx="2233802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725837F-3D58-8A45-8C58-88AA7E24640B}"/>
              </a:ext>
            </a:extLst>
          </p:cNvPr>
          <p:cNvSpPr/>
          <p:nvPr/>
        </p:nvSpPr>
        <p:spPr>
          <a:xfrm>
            <a:off x="9650138" y="615518"/>
            <a:ext cx="1857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E19FA7E-B847-E44E-931E-72A03001BE93}"/>
              </a:ext>
            </a:extLst>
          </p:cNvPr>
          <p:cNvSpPr/>
          <p:nvPr/>
        </p:nvSpPr>
        <p:spPr>
          <a:xfrm>
            <a:off x="9335898" y="1664407"/>
            <a:ext cx="2233802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BE10484-53D6-654C-B59C-9AD20DB3517E}"/>
              </a:ext>
            </a:extLst>
          </p:cNvPr>
          <p:cNvSpPr/>
          <p:nvPr/>
        </p:nvSpPr>
        <p:spPr>
          <a:xfrm>
            <a:off x="9650138" y="2090750"/>
            <a:ext cx="1857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985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DEEB8C-ADB4-D441-91ED-32CAD48F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841" y="454666"/>
            <a:ext cx="1834200" cy="1834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D68BD-9998-0646-8D6A-89CA1D47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341" y="-137072"/>
            <a:ext cx="1651497" cy="1651497"/>
          </a:xfrm>
          <a:prstGeom prst="rect">
            <a:avLst/>
          </a:prstGeom>
        </p:spPr>
      </p:pic>
      <p:sp>
        <p:nvSpPr>
          <p:cNvPr id="2" name="Стрелка вправо 1">
            <a:extLst>
              <a:ext uri="{FF2B5EF4-FFF2-40B4-BE49-F238E27FC236}">
                <a16:creationId xmlns:a16="http://schemas.microsoft.com/office/drawing/2014/main" id="{330AF518-1A08-6A4B-B6C1-0A6D3DABF60E}"/>
              </a:ext>
            </a:extLst>
          </p:cNvPr>
          <p:cNvSpPr/>
          <p:nvPr/>
        </p:nvSpPr>
        <p:spPr>
          <a:xfrm>
            <a:off x="5699332" y="766459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B1ACFA-0C53-F941-82A7-7EA887DED20E}"/>
              </a:ext>
            </a:extLst>
          </p:cNvPr>
          <p:cNvSpPr txBox="1"/>
          <p:nvPr/>
        </p:nvSpPr>
        <p:spPr>
          <a:xfrm>
            <a:off x="4579547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F7DDA-B39D-C843-A863-29A796E105D5}"/>
              </a:ext>
            </a:extLst>
          </p:cNvPr>
          <p:cNvSpPr txBox="1"/>
          <p:nvPr/>
        </p:nvSpPr>
        <p:spPr>
          <a:xfrm>
            <a:off x="8324595" y="637953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51FF7-BD62-2342-813D-9665D6A4740C}"/>
              </a:ext>
            </a:extLst>
          </p:cNvPr>
          <p:cNvSpPr txBox="1"/>
          <p:nvPr/>
        </p:nvSpPr>
        <p:spPr>
          <a:xfrm>
            <a:off x="1098048" y="1621469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23668-54E1-A948-9CDB-84F6FC427516}"/>
              </a:ext>
            </a:extLst>
          </p:cNvPr>
          <p:cNvSpPr txBox="1"/>
          <p:nvPr/>
        </p:nvSpPr>
        <p:spPr>
          <a:xfrm>
            <a:off x="1724950" y="193985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369621-8658-4349-81A4-3AD32C2226D5}"/>
              </a:ext>
            </a:extLst>
          </p:cNvPr>
          <p:cNvSpPr txBox="1"/>
          <p:nvPr/>
        </p:nvSpPr>
        <p:spPr>
          <a:xfrm>
            <a:off x="252242" y="2276012"/>
            <a:ext cx="3476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rebuchet MS" panose="020B0703020202090204" pitchFamily="34" charset="0"/>
              </a:rPr>
              <a:t>Agent 1 send Agent 2 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1 </a:t>
            </a:r>
            <a:r>
              <a:rPr lang="en-US" sz="1600" dirty="0" err="1">
                <a:solidFill>
                  <a:srgbClr val="00B050"/>
                </a:solidFill>
                <a:latin typeface="Trebuchet MS" panose="020B0703020202090204" pitchFamily="34" charset="0"/>
              </a:rPr>
              <a:t>HSEcoin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  </a:t>
            </a:r>
            <a:endParaRPr lang="ru-RU" sz="1600" dirty="0">
              <a:solidFill>
                <a:srgbClr val="00B050"/>
              </a:solidFill>
              <a:latin typeface="Trebuchet MS" panose="020B0703020202090204" pitchFamily="34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0ED704A-2B29-C94B-912B-EB9589B385DE}"/>
              </a:ext>
            </a:extLst>
          </p:cNvPr>
          <p:cNvSpPr/>
          <p:nvPr/>
        </p:nvSpPr>
        <p:spPr>
          <a:xfrm>
            <a:off x="390444" y="125217"/>
            <a:ext cx="3200400" cy="249309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5F91935-6FA4-3649-9D32-A9F152B40049}"/>
              </a:ext>
            </a:extLst>
          </p:cNvPr>
          <p:cNvSpPr/>
          <p:nvPr/>
        </p:nvSpPr>
        <p:spPr>
          <a:xfrm>
            <a:off x="252242" y="3517735"/>
            <a:ext cx="117221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All the world will be checking this transaction</a:t>
            </a:r>
            <a:b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If it will be “ok” agent 2 and agent 3 will accept it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if Agent 1 tries to spend his </a:t>
            </a:r>
            <a:r>
              <a:rPr lang="en-US" sz="2400" dirty="0" err="1">
                <a:solidFill>
                  <a:schemeClr val="bg1"/>
                </a:solidFill>
                <a:latin typeface="Trebuchet MS" panose="020B0703020202090204" pitchFamily="34" charset="0"/>
              </a:rPr>
              <a:t>HSEcoin</a:t>
            </a:r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 with both Agent 2 and Agent 3, other people on the network will notice, and network users will tell both Agent 2 and Agent 3 that there is a problem with the transaction, and the transaction shouldn’t go through  </a:t>
            </a:r>
            <a:endParaRPr lang="ru-RU" sz="24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AD4F62C-B0F4-5546-8AB1-E3F5E6A483DE}"/>
              </a:ext>
            </a:extLst>
          </p:cNvPr>
          <p:cNvSpPr/>
          <p:nvPr/>
        </p:nvSpPr>
        <p:spPr>
          <a:xfrm>
            <a:off x="718500" y="319345"/>
            <a:ext cx="25442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</a:t>
            </a:r>
            <a:r>
              <a:rPr lang="en-US" b="0" i="0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erial number 1234567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5E3E0-A2EA-3542-9E0A-5AA293A24408}"/>
              </a:ext>
            </a:extLst>
          </p:cNvPr>
          <p:cNvSpPr txBox="1"/>
          <p:nvPr/>
        </p:nvSpPr>
        <p:spPr>
          <a:xfrm>
            <a:off x="1724950" y="88551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6" name="Стрелка вправо 15">
            <a:extLst>
              <a:ext uri="{FF2B5EF4-FFF2-40B4-BE49-F238E27FC236}">
                <a16:creationId xmlns:a16="http://schemas.microsoft.com/office/drawing/2014/main" id="{DD3DB275-D9CC-8948-A33A-23797EC6A88D}"/>
              </a:ext>
            </a:extLst>
          </p:cNvPr>
          <p:cNvSpPr/>
          <p:nvPr/>
        </p:nvSpPr>
        <p:spPr>
          <a:xfrm>
            <a:off x="5710155" y="1949954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1A2213A-2F3E-E445-8F0D-427FFFD7672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927" y="1348945"/>
            <a:ext cx="1651497" cy="165149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2D45CCB-DFEC-1449-8B9B-3232C4E6E8B1}"/>
              </a:ext>
            </a:extLst>
          </p:cNvPr>
          <p:cNvSpPr txBox="1"/>
          <p:nvPr/>
        </p:nvSpPr>
        <p:spPr>
          <a:xfrm>
            <a:off x="8324595" y="2006889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3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3DCADAD-37EF-8045-BFF4-97A45E4F800E}"/>
              </a:ext>
            </a:extLst>
          </p:cNvPr>
          <p:cNvSpPr/>
          <p:nvPr/>
        </p:nvSpPr>
        <p:spPr>
          <a:xfrm>
            <a:off x="9335898" y="189175"/>
            <a:ext cx="2233802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725837F-3D58-8A45-8C58-88AA7E24640B}"/>
              </a:ext>
            </a:extLst>
          </p:cNvPr>
          <p:cNvSpPr/>
          <p:nvPr/>
        </p:nvSpPr>
        <p:spPr>
          <a:xfrm>
            <a:off x="9650138" y="615518"/>
            <a:ext cx="1857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E19FA7E-B847-E44E-931E-72A03001BE93}"/>
              </a:ext>
            </a:extLst>
          </p:cNvPr>
          <p:cNvSpPr/>
          <p:nvPr/>
        </p:nvSpPr>
        <p:spPr>
          <a:xfrm>
            <a:off x="9335898" y="1664407"/>
            <a:ext cx="2233802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BE10484-53D6-654C-B59C-9AD20DB3517E}"/>
              </a:ext>
            </a:extLst>
          </p:cNvPr>
          <p:cNvSpPr/>
          <p:nvPr/>
        </p:nvSpPr>
        <p:spPr>
          <a:xfrm>
            <a:off x="9650138" y="2090750"/>
            <a:ext cx="1857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34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DEEB8C-ADB4-D441-91ED-32CAD48F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841" y="454666"/>
            <a:ext cx="1834200" cy="1834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D68BD-9998-0646-8D6A-89CA1D47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341" y="-137072"/>
            <a:ext cx="1651497" cy="1651497"/>
          </a:xfrm>
          <a:prstGeom prst="rect">
            <a:avLst/>
          </a:prstGeom>
        </p:spPr>
      </p:pic>
      <p:sp>
        <p:nvSpPr>
          <p:cNvPr id="2" name="Стрелка вправо 1">
            <a:extLst>
              <a:ext uri="{FF2B5EF4-FFF2-40B4-BE49-F238E27FC236}">
                <a16:creationId xmlns:a16="http://schemas.microsoft.com/office/drawing/2014/main" id="{330AF518-1A08-6A4B-B6C1-0A6D3DABF60E}"/>
              </a:ext>
            </a:extLst>
          </p:cNvPr>
          <p:cNvSpPr/>
          <p:nvPr/>
        </p:nvSpPr>
        <p:spPr>
          <a:xfrm>
            <a:off x="5699332" y="766459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B1ACFA-0C53-F941-82A7-7EA887DED20E}"/>
              </a:ext>
            </a:extLst>
          </p:cNvPr>
          <p:cNvSpPr txBox="1"/>
          <p:nvPr/>
        </p:nvSpPr>
        <p:spPr>
          <a:xfrm>
            <a:off x="4579547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F7DDA-B39D-C843-A863-29A796E105D5}"/>
              </a:ext>
            </a:extLst>
          </p:cNvPr>
          <p:cNvSpPr txBox="1"/>
          <p:nvPr/>
        </p:nvSpPr>
        <p:spPr>
          <a:xfrm>
            <a:off x="8324595" y="637953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51FF7-BD62-2342-813D-9665D6A4740C}"/>
              </a:ext>
            </a:extLst>
          </p:cNvPr>
          <p:cNvSpPr txBox="1"/>
          <p:nvPr/>
        </p:nvSpPr>
        <p:spPr>
          <a:xfrm>
            <a:off x="1098048" y="1621469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23668-54E1-A948-9CDB-84F6FC427516}"/>
              </a:ext>
            </a:extLst>
          </p:cNvPr>
          <p:cNvSpPr txBox="1"/>
          <p:nvPr/>
        </p:nvSpPr>
        <p:spPr>
          <a:xfrm>
            <a:off x="1724950" y="193985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369621-8658-4349-81A4-3AD32C2226D5}"/>
              </a:ext>
            </a:extLst>
          </p:cNvPr>
          <p:cNvSpPr txBox="1"/>
          <p:nvPr/>
        </p:nvSpPr>
        <p:spPr>
          <a:xfrm>
            <a:off x="252242" y="2276012"/>
            <a:ext cx="3476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rebuchet MS" panose="020B0703020202090204" pitchFamily="34" charset="0"/>
              </a:rPr>
              <a:t>Agent 1 send Agent 2 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1 </a:t>
            </a:r>
            <a:r>
              <a:rPr lang="en-US" sz="1600" dirty="0" err="1">
                <a:solidFill>
                  <a:srgbClr val="00B050"/>
                </a:solidFill>
                <a:latin typeface="Trebuchet MS" panose="020B0703020202090204" pitchFamily="34" charset="0"/>
              </a:rPr>
              <a:t>HSEcoin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  </a:t>
            </a:r>
            <a:endParaRPr lang="ru-RU" sz="1600" dirty="0">
              <a:solidFill>
                <a:srgbClr val="00B050"/>
              </a:solidFill>
              <a:latin typeface="Trebuchet MS" panose="020B0703020202090204" pitchFamily="34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0ED704A-2B29-C94B-912B-EB9589B385DE}"/>
              </a:ext>
            </a:extLst>
          </p:cNvPr>
          <p:cNvSpPr/>
          <p:nvPr/>
        </p:nvSpPr>
        <p:spPr>
          <a:xfrm>
            <a:off x="390444" y="125217"/>
            <a:ext cx="3200400" cy="249309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5F91935-6FA4-3649-9D32-A9F152B40049}"/>
              </a:ext>
            </a:extLst>
          </p:cNvPr>
          <p:cNvSpPr/>
          <p:nvPr/>
        </p:nvSpPr>
        <p:spPr>
          <a:xfrm>
            <a:off x="252242" y="4399452"/>
            <a:ext cx="117221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Both of them will have their own transaction log 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But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Agents 1 transaction will be verified after 3-6 new block</a:t>
            </a:r>
            <a:endParaRPr lang="ru-RU" sz="24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AD4F62C-B0F4-5546-8AB1-E3F5E6A483DE}"/>
              </a:ext>
            </a:extLst>
          </p:cNvPr>
          <p:cNvSpPr/>
          <p:nvPr/>
        </p:nvSpPr>
        <p:spPr>
          <a:xfrm>
            <a:off x="718500" y="319345"/>
            <a:ext cx="25442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</a:t>
            </a:r>
            <a:r>
              <a:rPr lang="en-US" b="0" i="0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erial number 1234567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5E3E0-A2EA-3542-9E0A-5AA293A24408}"/>
              </a:ext>
            </a:extLst>
          </p:cNvPr>
          <p:cNvSpPr txBox="1"/>
          <p:nvPr/>
        </p:nvSpPr>
        <p:spPr>
          <a:xfrm>
            <a:off x="1724950" y="88551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6" name="Стрелка вправо 15">
            <a:extLst>
              <a:ext uri="{FF2B5EF4-FFF2-40B4-BE49-F238E27FC236}">
                <a16:creationId xmlns:a16="http://schemas.microsoft.com/office/drawing/2014/main" id="{DD3DB275-D9CC-8948-A33A-23797EC6A88D}"/>
              </a:ext>
            </a:extLst>
          </p:cNvPr>
          <p:cNvSpPr/>
          <p:nvPr/>
        </p:nvSpPr>
        <p:spPr>
          <a:xfrm>
            <a:off x="5710155" y="1949954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1A2213A-2F3E-E445-8F0D-427FFFD7672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927" y="1348945"/>
            <a:ext cx="1651497" cy="165149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2D45CCB-DFEC-1449-8B9B-3232C4E6E8B1}"/>
              </a:ext>
            </a:extLst>
          </p:cNvPr>
          <p:cNvSpPr txBox="1"/>
          <p:nvPr/>
        </p:nvSpPr>
        <p:spPr>
          <a:xfrm>
            <a:off x="8324595" y="2006889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3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45A5B7D-9C60-B444-9793-047A7E47BF8B}"/>
              </a:ext>
            </a:extLst>
          </p:cNvPr>
          <p:cNvSpPr/>
          <p:nvPr/>
        </p:nvSpPr>
        <p:spPr>
          <a:xfrm>
            <a:off x="9335898" y="189175"/>
            <a:ext cx="2233802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D85CB19-F283-A24D-A3BA-F3F94A0B01AF}"/>
              </a:ext>
            </a:extLst>
          </p:cNvPr>
          <p:cNvSpPr/>
          <p:nvPr/>
        </p:nvSpPr>
        <p:spPr>
          <a:xfrm>
            <a:off x="9650138" y="615518"/>
            <a:ext cx="1857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7F3501DC-64C1-1D4A-8336-92F1A011A3B2}"/>
              </a:ext>
            </a:extLst>
          </p:cNvPr>
          <p:cNvSpPr/>
          <p:nvPr/>
        </p:nvSpPr>
        <p:spPr>
          <a:xfrm>
            <a:off x="9335898" y="1664407"/>
            <a:ext cx="2233802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A5FA9BE-C05A-C543-B34D-6611C269DB12}"/>
              </a:ext>
            </a:extLst>
          </p:cNvPr>
          <p:cNvSpPr/>
          <p:nvPr/>
        </p:nvSpPr>
        <p:spPr>
          <a:xfrm>
            <a:off x="9650138" y="2090750"/>
            <a:ext cx="1857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9043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DEEB8C-ADB4-D441-91ED-32CAD48F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841" y="454666"/>
            <a:ext cx="1834200" cy="1834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D68BD-9998-0646-8D6A-89CA1D47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341" y="-137072"/>
            <a:ext cx="1651497" cy="1651497"/>
          </a:xfrm>
          <a:prstGeom prst="rect">
            <a:avLst/>
          </a:prstGeom>
        </p:spPr>
      </p:pic>
      <p:sp>
        <p:nvSpPr>
          <p:cNvPr id="2" name="Стрелка вправо 1">
            <a:extLst>
              <a:ext uri="{FF2B5EF4-FFF2-40B4-BE49-F238E27FC236}">
                <a16:creationId xmlns:a16="http://schemas.microsoft.com/office/drawing/2014/main" id="{330AF518-1A08-6A4B-B6C1-0A6D3DABF60E}"/>
              </a:ext>
            </a:extLst>
          </p:cNvPr>
          <p:cNvSpPr/>
          <p:nvPr/>
        </p:nvSpPr>
        <p:spPr>
          <a:xfrm>
            <a:off x="5699332" y="766459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B1ACFA-0C53-F941-82A7-7EA887DED20E}"/>
              </a:ext>
            </a:extLst>
          </p:cNvPr>
          <p:cNvSpPr txBox="1"/>
          <p:nvPr/>
        </p:nvSpPr>
        <p:spPr>
          <a:xfrm>
            <a:off x="4579547" y="2288866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F7DDA-B39D-C843-A863-29A796E105D5}"/>
              </a:ext>
            </a:extLst>
          </p:cNvPr>
          <p:cNvSpPr txBox="1"/>
          <p:nvPr/>
        </p:nvSpPr>
        <p:spPr>
          <a:xfrm>
            <a:off x="8324595" y="637953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51FF7-BD62-2342-813D-9665D6A4740C}"/>
              </a:ext>
            </a:extLst>
          </p:cNvPr>
          <p:cNvSpPr txBox="1"/>
          <p:nvPr/>
        </p:nvSpPr>
        <p:spPr>
          <a:xfrm>
            <a:off x="1098048" y="1621469"/>
            <a:ext cx="1618007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Agent 1</a:t>
            </a:r>
            <a:r>
              <a:rPr lang="ru-RU" sz="2000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PVk</a:t>
            </a:r>
            <a:endParaRPr lang="ru-RU" sz="2000" dirty="0">
              <a:latin typeface="Trebuchet MS" panose="020B070302020209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23668-54E1-A948-9CDB-84F6FC427516}"/>
              </a:ext>
            </a:extLst>
          </p:cNvPr>
          <p:cNvSpPr txBox="1"/>
          <p:nvPr/>
        </p:nvSpPr>
        <p:spPr>
          <a:xfrm>
            <a:off x="1724950" y="193985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369621-8658-4349-81A4-3AD32C2226D5}"/>
              </a:ext>
            </a:extLst>
          </p:cNvPr>
          <p:cNvSpPr txBox="1"/>
          <p:nvPr/>
        </p:nvSpPr>
        <p:spPr>
          <a:xfrm>
            <a:off x="252242" y="2276012"/>
            <a:ext cx="3476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rebuchet MS" panose="020B0703020202090204" pitchFamily="34" charset="0"/>
              </a:rPr>
              <a:t>Agent 1 send Agent 2 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1 </a:t>
            </a:r>
            <a:r>
              <a:rPr lang="en-US" sz="1600" dirty="0" err="1">
                <a:solidFill>
                  <a:srgbClr val="00B050"/>
                </a:solidFill>
                <a:latin typeface="Trebuchet MS" panose="020B0703020202090204" pitchFamily="34" charset="0"/>
              </a:rPr>
              <a:t>HSEcoin</a:t>
            </a:r>
            <a:r>
              <a:rPr lang="en-US" sz="1600" dirty="0">
                <a:solidFill>
                  <a:srgbClr val="00B050"/>
                </a:solidFill>
                <a:latin typeface="Trebuchet MS" panose="020B0703020202090204" pitchFamily="34" charset="0"/>
              </a:rPr>
              <a:t>  </a:t>
            </a:r>
            <a:endParaRPr lang="ru-RU" sz="1600" dirty="0">
              <a:solidFill>
                <a:srgbClr val="00B050"/>
              </a:solidFill>
              <a:latin typeface="Trebuchet MS" panose="020B0703020202090204" pitchFamily="34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0ED704A-2B29-C94B-912B-EB9589B385DE}"/>
              </a:ext>
            </a:extLst>
          </p:cNvPr>
          <p:cNvSpPr/>
          <p:nvPr/>
        </p:nvSpPr>
        <p:spPr>
          <a:xfrm>
            <a:off x="390444" y="125217"/>
            <a:ext cx="3200400" cy="249309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AD4F62C-B0F4-5546-8AB1-E3F5E6A483DE}"/>
              </a:ext>
            </a:extLst>
          </p:cNvPr>
          <p:cNvSpPr/>
          <p:nvPr/>
        </p:nvSpPr>
        <p:spPr>
          <a:xfrm>
            <a:off x="718500" y="319345"/>
            <a:ext cx="25442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</a:t>
            </a:r>
            <a:r>
              <a:rPr lang="en-US" b="0" i="0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erial number 1234567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5E3E0-A2EA-3542-9E0A-5AA293A24408}"/>
              </a:ext>
            </a:extLst>
          </p:cNvPr>
          <p:cNvSpPr txBox="1"/>
          <p:nvPr/>
        </p:nvSpPr>
        <p:spPr>
          <a:xfrm>
            <a:off x="1724950" y="88551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6" name="Стрелка вправо 15">
            <a:extLst>
              <a:ext uri="{FF2B5EF4-FFF2-40B4-BE49-F238E27FC236}">
                <a16:creationId xmlns:a16="http://schemas.microsoft.com/office/drawing/2014/main" id="{DD3DB275-D9CC-8948-A33A-23797EC6A88D}"/>
              </a:ext>
            </a:extLst>
          </p:cNvPr>
          <p:cNvSpPr/>
          <p:nvPr/>
        </p:nvSpPr>
        <p:spPr>
          <a:xfrm>
            <a:off x="5710155" y="1949954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Pay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1A2213A-2F3E-E445-8F0D-427FFFD7672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927" y="1348945"/>
            <a:ext cx="1651497" cy="165149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2D45CCB-DFEC-1449-8B9B-3232C4E6E8B1}"/>
              </a:ext>
            </a:extLst>
          </p:cNvPr>
          <p:cNvSpPr txBox="1"/>
          <p:nvPr/>
        </p:nvSpPr>
        <p:spPr>
          <a:xfrm>
            <a:off x="8324595" y="2006889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3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45A5B7D-9C60-B444-9793-047A7E47BF8B}"/>
              </a:ext>
            </a:extLst>
          </p:cNvPr>
          <p:cNvSpPr/>
          <p:nvPr/>
        </p:nvSpPr>
        <p:spPr>
          <a:xfrm>
            <a:off x="9335898" y="189175"/>
            <a:ext cx="2233802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D85CB19-F283-A24D-A3BA-F3F94A0B01AF}"/>
              </a:ext>
            </a:extLst>
          </p:cNvPr>
          <p:cNvSpPr/>
          <p:nvPr/>
        </p:nvSpPr>
        <p:spPr>
          <a:xfrm>
            <a:off x="9650138" y="615518"/>
            <a:ext cx="1857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7F3501DC-64C1-1D4A-8336-92F1A011A3B2}"/>
              </a:ext>
            </a:extLst>
          </p:cNvPr>
          <p:cNvSpPr/>
          <p:nvPr/>
        </p:nvSpPr>
        <p:spPr>
          <a:xfrm>
            <a:off x="9335898" y="1664407"/>
            <a:ext cx="2233802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A5FA9BE-C05A-C543-B34D-6611C269DB12}"/>
              </a:ext>
            </a:extLst>
          </p:cNvPr>
          <p:cNvSpPr/>
          <p:nvPr/>
        </p:nvSpPr>
        <p:spPr>
          <a:xfrm>
            <a:off x="9650138" y="2090750"/>
            <a:ext cx="1857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1FD623F2-D9C2-064B-8532-7841EFF02DB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861" y="3000442"/>
            <a:ext cx="1834200" cy="183420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853CB94-580C-1048-A006-A8E899734AB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902" y="2483872"/>
            <a:ext cx="1834200" cy="18342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8D6CFFDE-1AC5-1E4A-86E7-E2C7A5D7347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935" y="2443111"/>
            <a:ext cx="1834200" cy="18342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684BFC9-E681-7E4F-BD64-77B4DE53459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447" y="2517934"/>
            <a:ext cx="1834200" cy="1834200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C417E931-65D0-8148-900B-E49014C8014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35" y="2473532"/>
            <a:ext cx="1834200" cy="1834200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A5B686FB-5D58-EB42-8F2D-CACDD5E7BEF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644" y="2868999"/>
            <a:ext cx="1834200" cy="1834200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EC6CCB22-E870-EC45-A578-FCD8442B391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377" y="2343906"/>
            <a:ext cx="1834200" cy="1834200"/>
          </a:xfrm>
          <a:prstGeom prst="rect">
            <a:avLst/>
          </a:prstGeom>
        </p:spPr>
      </p:pic>
      <p:sp>
        <p:nvSpPr>
          <p:cNvPr id="30" name="Стрелка вправо 29">
            <a:extLst>
              <a:ext uri="{FF2B5EF4-FFF2-40B4-BE49-F238E27FC236}">
                <a16:creationId xmlns:a16="http://schemas.microsoft.com/office/drawing/2014/main" id="{4AE44C4B-CCEC-0643-91B2-3FD41C597D4C}"/>
              </a:ext>
            </a:extLst>
          </p:cNvPr>
          <p:cNvSpPr/>
          <p:nvPr/>
        </p:nvSpPr>
        <p:spPr>
          <a:xfrm rot="19489629">
            <a:off x="5215508" y="2913340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Verify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F6AB0EA1-83B6-0D40-B806-F49C6E7917EC}"/>
              </a:ext>
            </a:extLst>
          </p:cNvPr>
          <p:cNvSpPr/>
          <p:nvPr/>
        </p:nvSpPr>
        <p:spPr>
          <a:xfrm>
            <a:off x="252242" y="4909465"/>
            <a:ext cx="117221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What if Agent 1 have a lot of friends who will help to make a double cost transaction?</a:t>
            </a:r>
            <a:endParaRPr lang="ru-RU" sz="24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7531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C13641-0EE5-4A4C-9333-DD53EA91B9CB}"/>
              </a:ext>
            </a:extLst>
          </p:cNvPr>
          <p:cNvSpPr txBox="1"/>
          <p:nvPr/>
        </p:nvSpPr>
        <p:spPr>
          <a:xfrm>
            <a:off x="2971800" y="45720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Proof-of-work (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PoW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E49D0E-9A8C-044B-8DEE-0B2D87EDA25C}"/>
              </a:ext>
            </a:extLst>
          </p:cNvPr>
          <p:cNvSpPr txBox="1"/>
          <p:nvPr/>
        </p:nvSpPr>
        <p:spPr>
          <a:xfrm>
            <a:off x="346120" y="2975698"/>
            <a:ext cx="12191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To make it computationally costly for network users to validate transactions </a:t>
            </a:r>
          </a:p>
          <a:p>
            <a:pPr marL="342900" indent="-342900">
              <a:buAutoNum type="arabicParenBoth"/>
            </a:pPr>
            <a:endParaRPr lang="en-US" sz="20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AutoNum type="arabicParenBoth"/>
            </a:pPr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To reward them for trying to help validate transactions</a:t>
            </a:r>
          </a:p>
          <a:p>
            <a:pPr marL="342900" indent="-342900">
              <a:buAutoNum type="arabicParenBoth"/>
            </a:pPr>
            <a:endParaRPr lang="en-US" sz="20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342900" indent="-342900">
              <a:buFontTx/>
              <a:buAutoNum type="arabicParenBoth"/>
            </a:pPr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Validation can no longer be influenced by the number of network identities someone controls, but only by the total computational power</a:t>
            </a:r>
            <a:endParaRPr lang="ru-RU" sz="2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18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D3670F-25A3-F04B-8AC4-158CE8A744A4}"/>
              </a:ext>
            </a:extLst>
          </p:cNvPr>
          <p:cNvSpPr txBox="1"/>
          <p:nvPr/>
        </p:nvSpPr>
        <p:spPr>
          <a:xfrm>
            <a:off x="1414485" y="160638"/>
            <a:ext cx="9405139" cy="523220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Blockchain</a:t>
            </a:r>
            <a:r>
              <a:rPr lang="ru-RU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is a shared secured</a:t>
            </a:r>
            <a:r>
              <a:rPr lang="ru-RU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and distributed registry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43AAFD-A29F-F043-93CD-5CCDE75FE0ED}"/>
              </a:ext>
            </a:extLst>
          </p:cNvPr>
          <p:cNvSpPr txBox="1"/>
          <p:nvPr/>
        </p:nvSpPr>
        <p:spPr>
          <a:xfrm>
            <a:off x="454340" y="4727593"/>
            <a:ext cx="11325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There are many lines of the </a:t>
            </a:r>
            <a:r>
              <a:rPr lang="en-US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Blockchain</a:t>
            </a:r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 database. In fact, the are more lines, the higher the reliability of the data 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A3BD37-C9F0-314B-BB8F-3AD7620F0558}"/>
              </a:ext>
            </a:extLst>
          </p:cNvPr>
          <p:cNvSpPr txBox="1"/>
          <p:nvPr/>
        </p:nvSpPr>
        <p:spPr>
          <a:xfrm>
            <a:off x="4226814" y="1210962"/>
            <a:ext cx="3780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>
                <a:solidFill>
                  <a:schemeClr val="bg1"/>
                </a:solidFill>
                <a:latin typeface="Trebuchet MS" panose="020B0703020202090204" pitchFamily="34" charset="0"/>
              </a:rPr>
              <a:t>Distributed architecture</a:t>
            </a:r>
            <a:endParaRPr lang="ru-RU" sz="2400" u="sng" dirty="0">
              <a:latin typeface="Trebuchet MS" panose="020B0703020202090204" pitchFamily="34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5C84EBE-4DDC-434A-98D3-342AF297ACB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702" y="2022899"/>
            <a:ext cx="2354422" cy="235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657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C13641-0EE5-4A4C-9333-DD53EA91B9CB}"/>
              </a:ext>
            </a:extLst>
          </p:cNvPr>
          <p:cNvSpPr txBox="1"/>
          <p:nvPr/>
        </p:nvSpPr>
        <p:spPr>
          <a:xfrm>
            <a:off x="2971800" y="45720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Proof-of-work (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PoW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A16DD29-AAC7-3342-970E-AA4A3E4BBD17}"/>
              </a:ext>
            </a:extLst>
          </p:cNvPr>
          <p:cNvSpPr/>
          <p:nvPr/>
        </p:nvSpPr>
        <p:spPr>
          <a:xfrm>
            <a:off x="1545465" y="4812121"/>
            <a:ext cx="2543236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14CB659-3A86-EE47-A5BF-FFA049A2E5A3}"/>
              </a:ext>
            </a:extLst>
          </p:cNvPr>
          <p:cNvSpPr/>
          <p:nvPr/>
        </p:nvSpPr>
        <p:spPr>
          <a:xfrm>
            <a:off x="1544940" y="5664807"/>
            <a:ext cx="25442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</a:t>
            </a:r>
            <a:r>
              <a:rPr lang="en-US" b="0" i="0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erial number 1234567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05237FA-B357-2541-AEF3-1B1E14E5AD06}"/>
              </a:ext>
            </a:extLst>
          </p:cNvPr>
          <p:cNvSpPr/>
          <p:nvPr/>
        </p:nvSpPr>
        <p:spPr>
          <a:xfrm>
            <a:off x="4647127" y="4812121"/>
            <a:ext cx="2543236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2647C35-E3F2-E547-9812-ADEDE561F92B}"/>
              </a:ext>
            </a:extLst>
          </p:cNvPr>
          <p:cNvSpPr/>
          <p:nvPr/>
        </p:nvSpPr>
        <p:spPr>
          <a:xfrm>
            <a:off x="4823733" y="5664807"/>
            <a:ext cx="21900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</a:t>
            </a:r>
            <a:r>
              <a:rPr lang="en-US" b="0" i="0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erial number 4567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007B7C8-871C-B447-9BF4-528654EDAC51}"/>
              </a:ext>
            </a:extLst>
          </p:cNvPr>
          <p:cNvSpPr/>
          <p:nvPr/>
        </p:nvSpPr>
        <p:spPr>
          <a:xfrm>
            <a:off x="7748789" y="4812121"/>
            <a:ext cx="2543236" cy="122201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69A4CCC-32C8-554A-8D84-E7805D980FA9}"/>
              </a:ext>
            </a:extLst>
          </p:cNvPr>
          <p:cNvSpPr/>
          <p:nvPr/>
        </p:nvSpPr>
        <p:spPr>
          <a:xfrm>
            <a:off x="7853260" y="5664807"/>
            <a:ext cx="23342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S</a:t>
            </a:r>
            <a:r>
              <a:rPr lang="en-US" b="0" i="0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erial number 56649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16BCC27-F9A0-1B44-87B3-E04CA92BF142}"/>
              </a:ext>
            </a:extLst>
          </p:cNvPr>
          <p:cNvSpPr/>
          <p:nvPr/>
        </p:nvSpPr>
        <p:spPr>
          <a:xfrm>
            <a:off x="1888088" y="5238464"/>
            <a:ext cx="18579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6FB1713-1C8A-A542-B1B9-4C9BB18D243D}"/>
              </a:ext>
            </a:extLst>
          </p:cNvPr>
          <p:cNvSpPr/>
          <p:nvPr/>
        </p:nvSpPr>
        <p:spPr>
          <a:xfrm>
            <a:off x="4989748" y="5238464"/>
            <a:ext cx="20240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 +1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C767E6E-A776-DE42-8DBB-74DEAA531C1B}"/>
              </a:ext>
            </a:extLst>
          </p:cNvPr>
          <p:cNvSpPr/>
          <p:nvPr/>
        </p:nvSpPr>
        <p:spPr>
          <a:xfrm>
            <a:off x="8091411" y="5238464"/>
            <a:ext cx="20961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Transactions  log +2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5C2E7E8-0A09-034F-870F-F00D5913B02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9261" y="2247859"/>
            <a:ext cx="1834200" cy="18342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91D429F-3673-2848-AC94-89ADCE524A82}"/>
              </a:ext>
            </a:extLst>
          </p:cNvPr>
          <p:cNvSpPr txBox="1"/>
          <p:nvPr/>
        </p:nvSpPr>
        <p:spPr>
          <a:xfrm>
            <a:off x="174445" y="4082059"/>
            <a:ext cx="9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Agent 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F0E5664-604D-364C-8B83-1580FA285ACD}"/>
              </a:ext>
            </a:extLst>
          </p:cNvPr>
          <p:cNvSpPr/>
          <p:nvPr/>
        </p:nvSpPr>
        <p:spPr>
          <a:xfrm>
            <a:off x="1102045" y="4631374"/>
            <a:ext cx="9633397" cy="1583512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>
            <a:extLst>
              <a:ext uri="{FF2B5EF4-FFF2-40B4-BE49-F238E27FC236}">
                <a16:creationId xmlns:a16="http://schemas.microsoft.com/office/drawing/2014/main" id="{3554911A-984C-0041-B3A6-1B82159F41C7}"/>
              </a:ext>
            </a:extLst>
          </p:cNvPr>
          <p:cNvSpPr/>
          <p:nvPr/>
        </p:nvSpPr>
        <p:spPr>
          <a:xfrm rot="1280085">
            <a:off x="1611362" y="3651192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Check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sp>
        <p:nvSpPr>
          <p:cNvPr id="19" name="Стрелка вправо 18">
            <a:extLst>
              <a:ext uri="{FF2B5EF4-FFF2-40B4-BE49-F238E27FC236}">
                <a16:creationId xmlns:a16="http://schemas.microsoft.com/office/drawing/2014/main" id="{3F90D126-1C32-074D-875F-B0C6CCA3AFF6}"/>
              </a:ext>
            </a:extLst>
          </p:cNvPr>
          <p:cNvSpPr/>
          <p:nvPr/>
        </p:nvSpPr>
        <p:spPr>
          <a:xfrm>
            <a:off x="7548884" y="2593982"/>
            <a:ext cx="1275009" cy="60530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Send </a:t>
            </a:r>
            <a:endParaRPr lang="ru-RU" dirty="0">
              <a:solidFill>
                <a:sysClr val="windowText" lastClr="000000"/>
              </a:solidFill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76DC205-7844-A14F-A9FE-6FC9FD00B18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850" y="2375565"/>
            <a:ext cx="1207239" cy="120723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617FACF-EA3A-E545-954A-2AE1941C8D8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1472" y="2382673"/>
            <a:ext cx="1207239" cy="1207239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B20FAC0C-AFAA-1B41-9EC0-16E418A6F8D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2706" y="2389781"/>
            <a:ext cx="1207239" cy="120723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5FDA8DE-FAD2-104E-BDEB-854BE250AB55}"/>
              </a:ext>
            </a:extLst>
          </p:cNvPr>
          <p:cNvSpPr txBox="1"/>
          <p:nvPr/>
        </p:nvSpPr>
        <p:spPr>
          <a:xfrm>
            <a:off x="2564449" y="4894036"/>
            <a:ext cx="505267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OK</a:t>
            </a:r>
            <a:endParaRPr lang="ru-RU" sz="2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614D1C-2C7C-2E4D-99EB-4001E49523B0}"/>
              </a:ext>
            </a:extLst>
          </p:cNvPr>
          <p:cNvSpPr txBox="1"/>
          <p:nvPr/>
        </p:nvSpPr>
        <p:spPr>
          <a:xfrm>
            <a:off x="5778961" y="4883062"/>
            <a:ext cx="505267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OK</a:t>
            </a:r>
            <a:endParaRPr lang="ru-RU" sz="2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E39680-1C32-824D-813F-B48C4AC62976}"/>
              </a:ext>
            </a:extLst>
          </p:cNvPr>
          <p:cNvSpPr txBox="1"/>
          <p:nvPr/>
        </p:nvSpPr>
        <p:spPr>
          <a:xfrm>
            <a:off x="8767772" y="4894036"/>
            <a:ext cx="505267" cy="40011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OK</a:t>
            </a:r>
            <a:endParaRPr lang="ru-RU" sz="2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D270AF36-E728-AD4B-B5B6-C754DB39048D}"/>
              </a:ext>
            </a:extLst>
          </p:cNvPr>
          <p:cNvCxnSpPr>
            <a:cxnSpLocks/>
          </p:cNvCxnSpPr>
          <p:nvPr/>
        </p:nvCxnSpPr>
        <p:spPr>
          <a:xfrm flipV="1">
            <a:off x="6478730" y="3523038"/>
            <a:ext cx="0" cy="1118042"/>
          </a:xfrm>
          <a:prstGeom prst="straightConnector1">
            <a:avLst/>
          </a:prstGeom>
          <a:ln w="444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5FC2A6A-4EA2-9B4C-93D5-7F4DEB47C3A1}"/>
              </a:ext>
            </a:extLst>
          </p:cNvPr>
          <p:cNvSpPr txBox="1"/>
          <p:nvPr/>
        </p:nvSpPr>
        <p:spPr>
          <a:xfrm>
            <a:off x="3214472" y="2618068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PoW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47330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C13641-0EE5-4A4C-9333-DD53EA91B9CB}"/>
              </a:ext>
            </a:extLst>
          </p:cNvPr>
          <p:cNvSpPr txBox="1"/>
          <p:nvPr/>
        </p:nvSpPr>
        <p:spPr>
          <a:xfrm>
            <a:off x="2971800" y="45720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Proof-of-work (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PoW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E49D0E-9A8C-044B-8DEE-0B2D87EDA25C}"/>
              </a:ext>
            </a:extLst>
          </p:cNvPr>
          <p:cNvSpPr txBox="1"/>
          <p:nvPr/>
        </p:nvSpPr>
        <p:spPr>
          <a:xfrm>
            <a:off x="0" y="2537816"/>
            <a:ext cx="1219199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Let </a:t>
            </a:r>
            <a:r>
              <a:rPr lang="en-US" sz="2800" dirty="0">
                <a:solidFill>
                  <a:srgbClr val="FF0000"/>
                </a:solidFill>
                <a:latin typeface="Trebuchet MS" panose="020B0703020202090204" pitchFamily="34" charset="0"/>
              </a:rPr>
              <a:t>H</a:t>
            </a: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 be a fixed hash function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Let Agents 1 transaction with label </a:t>
            </a:r>
            <a:r>
              <a:rPr lang="en-US" sz="2800" dirty="0">
                <a:solidFill>
                  <a:srgbClr val="00B050"/>
                </a:solidFill>
                <a:latin typeface="Trebuchet MS" panose="020B0703020202090204" pitchFamily="34" charset="0"/>
              </a:rPr>
              <a:t>J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Suppose Agent 1 appends a number 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rebuchet MS" panose="020B0703020202090204" pitchFamily="34" charset="0"/>
              </a:rPr>
              <a:t>X</a:t>
            </a: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 (called the nonce) to </a:t>
            </a:r>
            <a:r>
              <a:rPr lang="en-US" sz="2800" dirty="0">
                <a:solidFill>
                  <a:srgbClr val="00B050"/>
                </a:solidFill>
                <a:latin typeface="Trebuchet MS" panose="020B0703020202090204" pitchFamily="34" charset="0"/>
              </a:rPr>
              <a:t> J </a:t>
            </a: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 and hashes the combination</a:t>
            </a:r>
          </a:p>
          <a:p>
            <a:pPr algn="ctr"/>
            <a:endParaRPr lang="en-US" sz="2800" dirty="0">
              <a:solidFill>
                <a:srgbClr val="00B050"/>
              </a:solidFill>
              <a:latin typeface="Trebuchet MS" panose="020B070302020209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 </a:t>
            </a:r>
            <a:endParaRPr lang="ru-RU" sz="28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175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C13641-0EE5-4A4C-9333-DD53EA91B9CB}"/>
              </a:ext>
            </a:extLst>
          </p:cNvPr>
          <p:cNvSpPr txBox="1"/>
          <p:nvPr/>
        </p:nvSpPr>
        <p:spPr>
          <a:xfrm>
            <a:off x="2971800" y="45720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Proof-of-work (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PoW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F60F35B-792F-3E43-B3AD-4E33D4CF223D}"/>
              </a:ext>
            </a:extLst>
          </p:cNvPr>
          <p:cNvSpPr/>
          <p:nvPr/>
        </p:nvSpPr>
        <p:spPr>
          <a:xfrm>
            <a:off x="650598" y="2068996"/>
            <a:ext cx="11119404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“hello world!” = </a:t>
            </a:r>
            <a:r>
              <a:rPr lang="en-US" sz="2800" dirty="0">
                <a:solidFill>
                  <a:srgbClr val="00B050"/>
                </a:solidFill>
                <a:latin typeface="Trebuchet MS" panose="020B0703020202090204" pitchFamily="34" charset="0"/>
              </a:rPr>
              <a:t>J  </a:t>
            </a: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and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rebuchet MS" panose="020B0703020202090204" pitchFamily="34" charset="0"/>
              </a:rPr>
              <a:t>X </a:t>
            </a: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= “0”</a:t>
            </a:r>
          </a:p>
          <a:p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We have :</a:t>
            </a:r>
          </a:p>
          <a:p>
            <a:endParaRPr lang="en-US" sz="28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Trebuchet MS" panose="020B0703020202090204" pitchFamily="34" charset="0"/>
              </a:rPr>
              <a:t>H</a:t>
            </a:r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("</a:t>
            </a:r>
            <a:r>
              <a:rPr lang="en-US" sz="2000" dirty="0">
                <a:solidFill>
                  <a:srgbClr val="00B050"/>
                </a:solidFill>
                <a:latin typeface="Trebuchet MS" panose="020B0703020202090204" pitchFamily="34" charset="0"/>
              </a:rPr>
              <a:t>Hello, world!</a:t>
            </a:r>
            <a:r>
              <a:rPr lang="en-US" sz="2000" dirty="0">
                <a:solidFill>
                  <a:schemeClr val="accent2"/>
                </a:solidFill>
                <a:latin typeface="Trebuchet MS" panose="020B0703020202090204" pitchFamily="34" charset="0"/>
              </a:rPr>
              <a:t>0</a:t>
            </a:r>
            <a:r>
              <a:rPr lang="en-US" sz="2000" dirty="0">
                <a:solidFill>
                  <a:schemeClr val="bg1"/>
                </a:solidFill>
                <a:latin typeface="Trebuchet MS" panose="020B0703020202090204" pitchFamily="34" charset="0"/>
              </a:rPr>
              <a:t>")=1312af178c253f84028d480a6adc1e25e81caa44c749ec81976192e2ec934c64</a:t>
            </a:r>
          </a:p>
          <a:p>
            <a:endParaRPr lang="en-US" sz="20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Find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rebuchet MS" panose="020B0703020202090204" pitchFamily="34" charset="0"/>
              </a:rPr>
              <a:t>X </a:t>
            </a: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such that when we append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rebuchet MS" panose="020B0703020202090204" pitchFamily="34" charset="0"/>
              </a:rPr>
              <a:t>X</a:t>
            </a: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 to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rebuchet MS" panose="020B0703020202090204" pitchFamily="34" charset="0"/>
              </a:rPr>
              <a:t> </a:t>
            </a:r>
            <a:r>
              <a:rPr lang="en-US" sz="2800" dirty="0">
                <a:solidFill>
                  <a:srgbClr val="00B050"/>
                </a:solidFill>
                <a:latin typeface="Trebuchet MS" panose="020B0703020202090204" pitchFamily="34" charset="0"/>
              </a:rPr>
              <a:t>J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We will have:</a:t>
            </a:r>
          </a:p>
          <a:p>
            <a:pPr algn="ctr"/>
            <a:endParaRPr lang="en-US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algn="ctr"/>
            <a:r>
              <a:rPr lang="en-US" sz="2400" dirty="0">
                <a:solidFill>
                  <a:srgbClr val="FF0000"/>
                </a:solidFill>
                <a:latin typeface="Trebuchet MS" panose="020B0703020202090204" pitchFamily="34" charset="0"/>
              </a:rPr>
              <a:t>H</a:t>
            </a:r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("</a:t>
            </a:r>
            <a:r>
              <a:rPr lang="en-US" sz="2400" dirty="0">
                <a:solidFill>
                  <a:srgbClr val="00B050"/>
                </a:solidFill>
                <a:latin typeface="Trebuchet MS" panose="020B0703020202090204" pitchFamily="34" charset="0"/>
              </a:rPr>
              <a:t>J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rebuchet MS" panose="020B0703020202090204" pitchFamily="34" charset="0"/>
              </a:rPr>
              <a:t>X</a:t>
            </a:r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")= </a:t>
            </a:r>
            <a:r>
              <a:rPr lang="en-US" sz="4400" dirty="0">
                <a:solidFill>
                  <a:schemeClr val="bg1"/>
                </a:solidFill>
                <a:latin typeface="Trebuchet MS" panose="020B0703020202090204" pitchFamily="34" charset="0"/>
              </a:rPr>
              <a:t>0000</a:t>
            </a:r>
            <a:r>
              <a:rPr lang="en-US" sz="2400" dirty="0">
                <a:solidFill>
                  <a:schemeClr val="bg1"/>
                </a:solidFill>
                <a:latin typeface="Trebuchet MS" panose="020B0703020202090204" pitchFamily="34" charset="0"/>
              </a:rPr>
              <a:t>c3af42fc31103f1fdc0151fa747ff87349a4714df7cc52ea464e12dcd4e9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endParaRPr lang="en-US" sz="2800" dirty="0">
              <a:solidFill>
                <a:srgbClr val="00B050"/>
              </a:solidFill>
              <a:latin typeface="Trebuchet MS" panose="020B0703020202090204" pitchFamily="34" charset="0"/>
            </a:endParaRPr>
          </a:p>
          <a:p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071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C13641-0EE5-4A4C-9333-DD53EA91B9CB}"/>
              </a:ext>
            </a:extLst>
          </p:cNvPr>
          <p:cNvSpPr txBox="1"/>
          <p:nvPr/>
        </p:nvSpPr>
        <p:spPr>
          <a:xfrm>
            <a:off x="2971800" y="45720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Proof-of-work (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PoW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)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77E163-F24C-3D40-84A2-3496CE370B11}"/>
              </a:ext>
            </a:extLst>
          </p:cNvPr>
          <p:cNvSpPr txBox="1"/>
          <p:nvPr/>
        </p:nvSpPr>
        <p:spPr>
          <a:xfrm>
            <a:off x="1262130" y="3335628"/>
            <a:ext cx="10381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In the Bitcoin protocol, this validation process is called mining</a:t>
            </a:r>
            <a:endParaRPr lang="ru-RU" sz="28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34621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C13641-0EE5-4A4C-9333-DD53EA91B9CB}"/>
              </a:ext>
            </a:extLst>
          </p:cNvPr>
          <p:cNvSpPr txBox="1"/>
          <p:nvPr/>
        </p:nvSpPr>
        <p:spPr>
          <a:xfrm>
            <a:off x="2971800" y="45720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HSEcoin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77E163-F24C-3D40-84A2-3496CE370B11}"/>
              </a:ext>
            </a:extLst>
          </p:cNvPr>
          <p:cNvSpPr txBox="1"/>
          <p:nvPr/>
        </p:nvSpPr>
        <p:spPr>
          <a:xfrm>
            <a:off x="875764" y="3039414"/>
            <a:ext cx="769152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Decentralized registry with transaction log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Every person have the same registry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>
                <a:solidFill>
                  <a:schemeClr val="bg1"/>
                </a:solidFill>
                <a:latin typeface="Trebuchet MS" panose="020B0703020202090204" pitchFamily="34" charset="0"/>
              </a:rPr>
              <a:t>PoW</a:t>
            </a:r>
            <a:r>
              <a:rPr lang="en-US" sz="2800" dirty="0">
                <a:solidFill>
                  <a:schemeClr val="bg1"/>
                </a:solidFill>
                <a:latin typeface="Trebuchet MS" panose="020B0703020202090204" pitchFamily="34" charset="0"/>
              </a:rPr>
              <a:t> verification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FF4FAE-E7D7-6C4F-8033-975F9DC42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378" y="173053"/>
            <a:ext cx="1960943" cy="196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61491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C13641-0EE5-4A4C-9333-DD53EA91B9CB}"/>
              </a:ext>
            </a:extLst>
          </p:cNvPr>
          <p:cNvSpPr txBox="1"/>
          <p:nvPr/>
        </p:nvSpPr>
        <p:spPr>
          <a:xfrm>
            <a:off x="2971800" y="45720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CAP theorem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77E163-F24C-3D40-84A2-3496CE370B11}"/>
              </a:ext>
            </a:extLst>
          </p:cNvPr>
          <p:cNvSpPr txBox="1"/>
          <p:nvPr/>
        </p:nvSpPr>
        <p:spPr>
          <a:xfrm>
            <a:off x="582749" y="1864176"/>
            <a:ext cx="1174123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rebuchet MS" panose="020B0703020202090204" pitchFamily="34" charset="0"/>
              </a:rPr>
              <a:t>CAP - Consistency, Availability, Partition tolerance. Can’t have all three!</a:t>
            </a:r>
          </a:p>
          <a:p>
            <a:br>
              <a:rPr lang="en-US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Trebuchet MS" panose="020B0703020202090204" pitchFamily="34" charset="0"/>
              </a:rPr>
              <a:t>If a network partition takes place you can’t have availability and consistency</a:t>
            </a:r>
          </a:p>
          <a:p>
            <a:endParaRPr lang="en-US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FLP impossibility</a:t>
            </a:r>
            <a:r>
              <a:rPr lang="en-US" dirty="0">
                <a:solidFill>
                  <a:schemeClr val="bg1"/>
                </a:solidFill>
                <a:latin typeface="Trebuchet MS" panose="020B0703020202090204" pitchFamily="34" charset="0"/>
              </a:rPr>
              <a:t>(Fisher, Lynch, Patterson)</a:t>
            </a:r>
          </a:p>
          <a:p>
            <a:br>
              <a:rPr lang="en-US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Trebuchet MS" panose="020B0703020202090204" pitchFamily="34" charset="0"/>
              </a:rPr>
              <a:t>No</a:t>
            </a:r>
            <a:r>
              <a:rPr lang="en-US" i="1" dirty="0">
                <a:solidFill>
                  <a:schemeClr val="bg1"/>
                </a:solidFill>
                <a:latin typeface="Trebuchet MS" panose="020B0703020202090204" pitchFamily="34" charset="0"/>
              </a:rPr>
              <a:t>de deterministic </a:t>
            </a:r>
            <a:r>
              <a:rPr lang="en-US" dirty="0">
                <a:solidFill>
                  <a:schemeClr val="bg1"/>
                </a:solidFill>
                <a:latin typeface="Trebuchet MS" panose="020B0703020202090204" pitchFamily="34" charset="0"/>
              </a:rPr>
              <a:t>algorithm can guarantee consensus in asynchronous setting</a:t>
            </a:r>
          </a:p>
          <a:p>
            <a:endParaRPr lang="en-US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r>
              <a:rPr lang="en-US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Dwork</a:t>
            </a:r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, Lynch, </a:t>
            </a:r>
            <a:r>
              <a:rPr lang="en-US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Stockmeyer</a:t>
            </a:r>
            <a: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  <a:t> 1984 Bounds on fault tolerance</a:t>
            </a:r>
          </a:p>
          <a:p>
            <a:br>
              <a:rPr lang="en-US" b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en-US" sz="2800" dirty="0">
              <a:solidFill>
                <a:schemeClr val="bg1"/>
              </a:solidFill>
              <a:effectLst/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121248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1A55489-A9A0-CD4D-A03F-758E825F0C99}"/>
              </a:ext>
            </a:extLst>
          </p:cNvPr>
          <p:cNvSpPr/>
          <p:nvPr/>
        </p:nvSpPr>
        <p:spPr>
          <a:xfrm>
            <a:off x="489398" y="3279535"/>
            <a:ext cx="1596979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AD0131-D1E0-F84E-A5EB-2C67B0E90CF7}"/>
              </a:ext>
            </a:extLst>
          </p:cNvPr>
          <p:cNvSpPr txBox="1"/>
          <p:nvPr/>
        </p:nvSpPr>
        <p:spPr>
          <a:xfrm>
            <a:off x="489397" y="3414438"/>
            <a:ext cx="1596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1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9741E47-92EB-7943-BFBB-83531ED2EAD1}"/>
              </a:ext>
            </a:extLst>
          </p:cNvPr>
          <p:cNvSpPr/>
          <p:nvPr/>
        </p:nvSpPr>
        <p:spPr>
          <a:xfrm>
            <a:off x="2470598" y="3279535"/>
            <a:ext cx="1596979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6AA775-33BA-5644-A5DE-FA8334C24CE7}"/>
              </a:ext>
            </a:extLst>
          </p:cNvPr>
          <p:cNvSpPr txBox="1"/>
          <p:nvPr/>
        </p:nvSpPr>
        <p:spPr>
          <a:xfrm>
            <a:off x="2470598" y="3414438"/>
            <a:ext cx="1596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2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FDB06D4-D4E9-D043-A6C8-BEBF0FB4A2FF}"/>
              </a:ext>
            </a:extLst>
          </p:cNvPr>
          <p:cNvSpPr/>
          <p:nvPr/>
        </p:nvSpPr>
        <p:spPr>
          <a:xfrm>
            <a:off x="4451798" y="3279535"/>
            <a:ext cx="1596979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AEE709-71C2-5941-8972-E10F820567D0}"/>
              </a:ext>
            </a:extLst>
          </p:cNvPr>
          <p:cNvSpPr txBox="1"/>
          <p:nvPr/>
        </p:nvSpPr>
        <p:spPr>
          <a:xfrm>
            <a:off x="4451798" y="3414438"/>
            <a:ext cx="1596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3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4F7A081-7158-6D42-BE5C-F8257DE6163D}"/>
              </a:ext>
            </a:extLst>
          </p:cNvPr>
          <p:cNvSpPr/>
          <p:nvPr/>
        </p:nvSpPr>
        <p:spPr>
          <a:xfrm>
            <a:off x="5666705" y="1680408"/>
            <a:ext cx="1979051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4898FC-DA0C-2047-B5DF-43CA37C8F754}"/>
              </a:ext>
            </a:extLst>
          </p:cNvPr>
          <p:cNvSpPr txBox="1"/>
          <p:nvPr/>
        </p:nvSpPr>
        <p:spPr>
          <a:xfrm>
            <a:off x="5666705" y="1815311"/>
            <a:ext cx="1979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4 b 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292FDC2-AD99-624B-AD24-3858D96B9FD5}"/>
              </a:ext>
            </a:extLst>
          </p:cNvPr>
          <p:cNvSpPr/>
          <p:nvPr/>
        </p:nvSpPr>
        <p:spPr>
          <a:xfrm>
            <a:off x="5720365" y="4743757"/>
            <a:ext cx="1871730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4DD827-B312-5749-A18D-B7D27A7F144E}"/>
              </a:ext>
            </a:extLst>
          </p:cNvPr>
          <p:cNvSpPr txBox="1"/>
          <p:nvPr/>
        </p:nvSpPr>
        <p:spPr>
          <a:xfrm>
            <a:off x="5677435" y="4878662"/>
            <a:ext cx="19683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4 a 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B892037E-B759-9B4F-AB70-1BE2593EBAE6}"/>
              </a:ext>
            </a:extLst>
          </p:cNvPr>
          <p:cNvSpPr/>
          <p:nvPr/>
        </p:nvSpPr>
        <p:spPr>
          <a:xfrm>
            <a:off x="8017098" y="1680408"/>
            <a:ext cx="1596979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55BE53-5DCE-2C47-9892-4F4A8BC5C428}"/>
              </a:ext>
            </a:extLst>
          </p:cNvPr>
          <p:cNvSpPr txBox="1"/>
          <p:nvPr/>
        </p:nvSpPr>
        <p:spPr>
          <a:xfrm>
            <a:off x="8017098" y="1803976"/>
            <a:ext cx="1596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5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544E2CE2-475F-2048-950F-6E7D7E4766F6}"/>
              </a:ext>
            </a:extLst>
          </p:cNvPr>
          <p:cNvSpPr/>
          <p:nvPr/>
        </p:nvSpPr>
        <p:spPr>
          <a:xfrm>
            <a:off x="9985419" y="1680408"/>
            <a:ext cx="1596979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0A87AA-0148-F245-972D-91FE0C936CCF}"/>
              </a:ext>
            </a:extLst>
          </p:cNvPr>
          <p:cNvSpPr txBox="1"/>
          <p:nvPr/>
        </p:nvSpPr>
        <p:spPr>
          <a:xfrm>
            <a:off x="9985419" y="1803976"/>
            <a:ext cx="1596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6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C5D0F482-DC26-B74B-A361-024E8FEB04C6}"/>
              </a:ext>
            </a:extLst>
          </p:cNvPr>
          <p:cNvCxnSpPr>
            <a:cxnSpLocks/>
            <a:stCxn id="10" idx="0"/>
            <a:endCxn id="13" idx="1"/>
          </p:cNvCxnSpPr>
          <p:nvPr/>
        </p:nvCxnSpPr>
        <p:spPr>
          <a:xfrm flipV="1">
            <a:off x="5250288" y="2107699"/>
            <a:ext cx="416417" cy="1171836"/>
          </a:xfrm>
          <a:prstGeom prst="straightConnector1">
            <a:avLst/>
          </a:prstGeom>
          <a:ln w="444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8844025C-2271-6C46-851B-F0DE80E3DEA5}"/>
              </a:ext>
            </a:extLst>
          </p:cNvPr>
          <p:cNvCxnSpPr>
            <a:cxnSpLocks/>
            <a:stCxn id="10" idx="2"/>
            <a:endCxn id="14" idx="1"/>
          </p:cNvCxnSpPr>
          <p:nvPr/>
        </p:nvCxnSpPr>
        <p:spPr>
          <a:xfrm>
            <a:off x="5250288" y="4134118"/>
            <a:ext cx="470077" cy="1036931"/>
          </a:xfrm>
          <a:prstGeom prst="straightConnector1">
            <a:avLst/>
          </a:prstGeom>
          <a:ln w="444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2CD845E-0A55-3349-823C-74A39DBB836E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7645757" y="2107699"/>
            <a:ext cx="371341" cy="0"/>
          </a:xfrm>
          <a:prstGeom prst="straightConnector1">
            <a:avLst/>
          </a:prstGeom>
          <a:ln w="444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9C588D64-2DB9-3E41-8103-60BCEE61D93D}"/>
              </a:ext>
            </a:extLst>
          </p:cNvPr>
          <p:cNvCxnSpPr>
            <a:cxnSpLocks/>
          </p:cNvCxnSpPr>
          <p:nvPr/>
        </p:nvCxnSpPr>
        <p:spPr>
          <a:xfrm>
            <a:off x="9614077" y="2107698"/>
            <a:ext cx="371342" cy="0"/>
          </a:xfrm>
          <a:prstGeom prst="straightConnector1">
            <a:avLst/>
          </a:prstGeom>
          <a:ln w="444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3F3BEC85-5195-D64C-9203-2F23ED8C16BC}"/>
              </a:ext>
            </a:extLst>
          </p:cNvPr>
          <p:cNvCxnSpPr>
            <a:cxnSpLocks/>
          </p:cNvCxnSpPr>
          <p:nvPr/>
        </p:nvCxnSpPr>
        <p:spPr>
          <a:xfrm>
            <a:off x="4080456" y="3687362"/>
            <a:ext cx="371342" cy="0"/>
          </a:xfrm>
          <a:prstGeom prst="straightConnector1">
            <a:avLst/>
          </a:prstGeom>
          <a:ln w="444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799A2931-E7EA-DA47-8BC3-58AE262CC382}"/>
              </a:ext>
            </a:extLst>
          </p:cNvPr>
          <p:cNvCxnSpPr>
            <a:cxnSpLocks/>
          </p:cNvCxnSpPr>
          <p:nvPr/>
        </p:nvCxnSpPr>
        <p:spPr>
          <a:xfrm>
            <a:off x="2086376" y="3708683"/>
            <a:ext cx="371342" cy="0"/>
          </a:xfrm>
          <a:prstGeom prst="straightConnector1">
            <a:avLst/>
          </a:prstGeom>
          <a:ln w="444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6FEE5D9-8586-E047-9AA7-265F82C6A0C0}"/>
              </a:ext>
            </a:extLst>
          </p:cNvPr>
          <p:cNvSpPr txBox="1"/>
          <p:nvPr/>
        </p:nvSpPr>
        <p:spPr>
          <a:xfrm>
            <a:off x="489396" y="424393"/>
            <a:ext cx="2137894" cy="1015663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rebuchet MS" panose="020B0703020202090204" pitchFamily="34" charset="0"/>
              </a:rPr>
              <a:t>Fork</a:t>
            </a:r>
            <a:endParaRPr lang="ru-RU" sz="6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64118355-63D5-4845-862B-D1927B2BE1A9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2627290" y="932225"/>
            <a:ext cx="2472744" cy="2002942"/>
          </a:xfrm>
          <a:prstGeom prst="straightConnector1">
            <a:avLst/>
          </a:prstGeom>
          <a:ln w="444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74065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99E73716-E09E-B143-8A1D-6F9F2863DFCD}"/>
              </a:ext>
            </a:extLst>
          </p:cNvPr>
          <p:cNvSpPr/>
          <p:nvPr/>
        </p:nvSpPr>
        <p:spPr>
          <a:xfrm>
            <a:off x="3567449" y="3122842"/>
            <a:ext cx="1979051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7AD15F-CC81-604F-BD01-6B3B1838ECE9}"/>
              </a:ext>
            </a:extLst>
          </p:cNvPr>
          <p:cNvSpPr txBox="1"/>
          <p:nvPr/>
        </p:nvSpPr>
        <p:spPr>
          <a:xfrm>
            <a:off x="3567449" y="3257745"/>
            <a:ext cx="1979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4 b 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3ACA04-9B62-AF41-B28C-A4EEC5C5B756}"/>
              </a:ext>
            </a:extLst>
          </p:cNvPr>
          <p:cNvSpPr txBox="1"/>
          <p:nvPr/>
        </p:nvSpPr>
        <p:spPr>
          <a:xfrm>
            <a:off x="1427410" y="3257744"/>
            <a:ext cx="1979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If Hash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AD7A740-76C4-9341-8D8E-20DE4E02CD39}"/>
              </a:ext>
            </a:extLst>
          </p:cNvPr>
          <p:cNvSpPr txBox="1"/>
          <p:nvPr/>
        </p:nvSpPr>
        <p:spPr>
          <a:xfrm>
            <a:off x="5108619" y="3257743"/>
            <a:ext cx="39194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is longer than   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400CF2E-C363-6E42-9594-ACF3C8FBF801}"/>
              </a:ext>
            </a:extLst>
          </p:cNvPr>
          <p:cNvSpPr/>
          <p:nvPr/>
        </p:nvSpPr>
        <p:spPr>
          <a:xfrm>
            <a:off x="8527960" y="3122842"/>
            <a:ext cx="1871730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11C245-EDAE-CB4A-BAF1-E68B0324CBC1}"/>
              </a:ext>
            </a:extLst>
          </p:cNvPr>
          <p:cNvSpPr txBox="1"/>
          <p:nvPr/>
        </p:nvSpPr>
        <p:spPr>
          <a:xfrm>
            <a:off x="8485030" y="3257747"/>
            <a:ext cx="19683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4 a 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FEC985E-ACCD-F94C-A41D-BDB664D0FE1A}"/>
              </a:ext>
            </a:extLst>
          </p:cNvPr>
          <p:cNvSpPr txBox="1"/>
          <p:nvPr/>
        </p:nvSpPr>
        <p:spPr>
          <a:xfrm>
            <a:off x="2801155" y="4504847"/>
            <a:ext cx="426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All  miners will go to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E03B892A-C8E7-D24A-B572-AE2299FCE0C5}"/>
              </a:ext>
            </a:extLst>
          </p:cNvPr>
          <p:cNvSpPr/>
          <p:nvPr/>
        </p:nvSpPr>
        <p:spPr>
          <a:xfrm>
            <a:off x="7046892" y="4392902"/>
            <a:ext cx="1979051" cy="85458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CB72A2F-B0B6-1847-B030-3ED43885F427}"/>
              </a:ext>
            </a:extLst>
          </p:cNvPr>
          <p:cNvSpPr txBox="1"/>
          <p:nvPr/>
        </p:nvSpPr>
        <p:spPr>
          <a:xfrm>
            <a:off x="7046892" y="4527805"/>
            <a:ext cx="1979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Block 4 b 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89751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09C4AFE-2E16-0346-B596-2EA2DF2CF6E8}"/>
              </a:ext>
            </a:extLst>
          </p:cNvPr>
          <p:cNvSpPr txBox="1"/>
          <p:nvPr/>
        </p:nvSpPr>
        <p:spPr>
          <a:xfrm>
            <a:off x="418563" y="2740441"/>
            <a:ext cx="56345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All the transactions will be verified only after 6 blocks</a:t>
            </a: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17D0677-ADE6-3841-A535-E26BFD637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944" y="0"/>
            <a:ext cx="5896056" cy="6858000"/>
          </a:xfrm>
          <a:prstGeom prst="rect">
            <a:avLst/>
          </a:prstGeom>
        </p:spPr>
      </p:pic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303F8BEE-0AAF-3F4A-94E4-A7605958BC70}"/>
              </a:ext>
            </a:extLst>
          </p:cNvPr>
          <p:cNvCxnSpPr>
            <a:cxnSpLocks/>
          </p:cNvCxnSpPr>
          <p:nvPr/>
        </p:nvCxnSpPr>
        <p:spPr>
          <a:xfrm>
            <a:off x="901521" y="3817659"/>
            <a:ext cx="4724400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818323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4280145" y="3110668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Questions</a:t>
            </a:r>
            <a:endParaRPr lang="ru-RU" sz="24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5899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D3670F-25A3-F04B-8AC4-158CE8A744A4}"/>
              </a:ext>
            </a:extLst>
          </p:cNvPr>
          <p:cNvSpPr txBox="1"/>
          <p:nvPr/>
        </p:nvSpPr>
        <p:spPr>
          <a:xfrm>
            <a:off x="1414485" y="160638"/>
            <a:ext cx="9405139" cy="523220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Blockchain</a:t>
            </a:r>
            <a:r>
              <a:rPr lang="ru-RU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is a shared secured</a:t>
            </a:r>
            <a:r>
              <a:rPr lang="ru-RU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Trebuchet MS" panose="020B0703020202090204" pitchFamily="34" charset="0"/>
              </a:rPr>
              <a:t>and distributed registry</a:t>
            </a:r>
            <a:endParaRPr lang="ru-RU" sz="28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43AAFD-A29F-F043-93CD-5CCDE75FE0ED}"/>
              </a:ext>
            </a:extLst>
          </p:cNvPr>
          <p:cNvSpPr txBox="1"/>
          <p:nvPr/>
        </p:nvSpPr>
        <p:spPr>
          <a:xfrm>
            <a:off x="562692" y="4727593"/>
            <a:ext cx="11108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Trebuchet MS" panose="020B0703020202090204" pitchFamily="34" charset="0"/>
              </a:rPr>
              <a:t>The database has read and write access =&gt; it permanently records all transactions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A3BD37-C9F0-314B-BB8F-3AD7620F0558}"/>
              </a:ext>
            </a:extLst>
          </p:cNvPr>
          <p:cNvSpPr txBox="1"/>
          <p:nvPr/>
        </p:nvSpPr>
        <p:spPr>
          <a:xfrm>
            <a:off x="4226814" y="1210962"/>
            <a:ext cx="3780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>
                <a:solidFill>
                  <a:schemeClr val="bg1"/>
                </a:solidFill>
                <a:latin typeface="Trebuchet MS" panose="020B0703020202090204" pitchFamily="34" charset="0"/>
              </a:rPr>
              <a:t>The Registry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5C84EBE-4DDC-434A-98D3-342AF297ACB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702" y="2022899"/>
            <a:ext cx="2354422" cy="235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9103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4280145" y="3110668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rebuchet MS" panose="020B0703020202090204" pitchFamily="34" charset="0"/>
              </a:rPr>
              <a:t>Ethereum</a:t>
            </a:r>
            <a:endParaRPr lang="ru-RU" sz="36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76999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E4685867-FE52-ED40-ABAA-60B088F78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1719072"/>
            <a:ext cx="10704575" cy="4992624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rebuchet MS" panose="020B0703020202090204" pitchFamily="34" charset="0"/>
              </a:rPr>
              <a:t>Public</a:t>
            </a:r>
          </a:p>
          <a:p>
            <a:pPr marL="0" indent="0">
              <a:buNone/>
            </a:pPr>
            <a:endParaRPr lang="en-US" sz="3200" dirty="0">
              <a:latin typeface="Trebuchet MS" panose="020B0703020202090204" pitchFamily="34" charset="0"/>
            </a:endParaRPr>
          </a:p>
          <a:p>
            <a:r>
              <a:rPr lang="en-US" sz="3200" dirty="0">
                <a:latin typeface="Trebuchet MS" panose="020B0703020202090204" pitchFamily="34" charset="0"/>
              </a:rPr>
              <a:t>Open-source</a:t>
            </a:r>
          </a:p>
          <a:p>
            <a:pPr marL="0" indent="0">
              <a:buNone/>
            </a:pPr>
            <a:endParaRPr lang="ru-RU" sz="3200" dirty="0">
              <a:latin typeface="Trebuchet MS" panose="020B0703020202090204" pitchFamily="34" charset="0"/>
            </a:endParaRPr>
          </a:p>
          <a:p>
            <a:r>
              <a:rPr lang="en-US" sz="3200" dirty="0">
                <a:latin typeface="Trebuchet MS" panose="020B0703020202090204" pitchFamily="34" charset="0"/>
              </a:rPr>
              <a:t>Features smart contract (scripting) functionality</a:t>
            </a:r>
          </a:p>
          <a:p>
            <a:endParaRPr lang="en-US" sz="3200" dirty="0">
              <a:latin typeface="Trebuchet MS" panose="020B0703020202090204" pitchFamily="34" charset="0"/>
            </a:endParaRPr>
          </a:p>
          <a:p>
            <a:r>
              <a:rPr lang="en-US" sz="3200" dirty="0" err="1">
                <a:latin typeface="Trebuchet MS" panose="020B0703020202090204" pitchFamily="34" charset="0"/>
              </a:rPr>
              <a:t>Blockchain</a:t>
            </a:r>
            <a:r>
              <a:rPr lang="en-US" sz="3200" dirty="0">
                <a:latin typeface="Trebuchet MS" panose="020B0703020202090204" pitchFamily="34" charset="0"/>
              </a:rPr>
              <a:t>-based distributed computing platform </a:t>
            </a:r>
          </a:p>
          <a:p>
            <a:endParaRPr lang="en-US" sz="3200" dirty="0">
              <a:latin typeface="Trebuchet MS" panose="020B0703020202090204" pitchFamily="34" charset="0"/>
            </a:endParaRPr>
          </a:p>
        </p:txBody>
      </p:sp>
      <p:pic>
        <p:nvPicPr>
          <p:cNvPr id="4" name="Picture 2" descr="Image result for ethereum emblem">
            <a:extLst>
              <a:ext uri="{FF2B5EF4-FFF2-40B4-BE49-F238E27FC236}">
                <a16:creationId xmlns:a16="http://schemas.microsoft.com/office/drawing/2014/main" id="{C07E2433-3669-4D4D-9062-CA4A240B1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745" y="167533"/>
            <a:ext cx="4852416" cy="117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2BA7042-62A6-F843-B026-D0E68AFF2E32}"/>
              </a:ext>
            </a:extLst>
          </p:cNvPr>
          <p:cNvCxnSpPr>
            <a:cxnSpLocks/>
          </p:cNvCxnSpPr>
          <p:nvPr/>
        </p:nvCxnSpPr>
        <p:spPr>
          <a:xfrm flipH="1">
            <a:off x="1170432" y="4474464"/>
            <a:ext cx="9070848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B33CC18A-ED8A-2043-BEF4-6B51394D622E}"/>
              </a:ext>
            </a:extLst>
          </p:cNvPr>
          <p:cNvCxnSpPr>
            <a:cxnSpLocks/>
          </p:cNvCxnSpPr>
          <p:nvPr/>
        </p:nvCxnSpPr>
        <p:spPr>
          <a:xfrm flipH="1">
            <a:off x="1170432" y="5638800"/>
            <a:ext cx="9070848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1EA7DDE9-E54F-D94B-ADD3-EFFAC84FF2CF}"/>
              </a:ext>
            </a:extLst>
          </p:cNvPr>
          <p:cNvCxnSpPr>
            <a:cxnSpLocks/>
          </p:cNvCxnSpPr>
          <p:nvPr/>
        </p:nvCxnSpPr>
        <p:spPr>
          <a:xfrm flipH="1">
            <a:off x="1170432" y="3395472"/>
            <a:ext cx="2279904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DEF61F09-0AE8-5C41-9009-E965DEE7AD4C}"/>
              </a:ext>
            </a:extLst>
          </p:cNvPr>
          <p:cNvCxnSpPr>
            <a:cxnSpLocks/>
          </p:cNvCxnSpPr>
          <p:nvPr/>
        </p:nvCxnSpPr>
        <p:spPr>
          <a:xfrm flipH="1">
            <a:off x="1170432" y="2255520"/>
            <a:ext cx="1139952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72919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D0A253-2F8C-3A48-9E3A-92D139445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554" y="1490181"/>
            <a:ext cx="7440414" cy="4421768"/>
          </a:xfrm>
          <a:prstGeom prst="rect">
            <a:avLst/>
          </a:prstGeom>
        </p:spPr>
      </p:pic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1D9EAF7D-DEE3-F24B-B5C7-D63B5B1FB34E}"/>
              </a:ext>
            </a:extLst>
          </p:cNvPr>
          <p:cNvSpPr/>
          <p:nvPr/>
        </p:nvSpPr>
        <p:spPr>
          <a:xfrm>
            <a:off x="147057" y="148012"/>
            <a:ext cx="7424175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Can we change </a:t>
            </a:r>
            <a:r>
              <a:rPr lang="en-US" sz="3600" dirty="0" err="1"/>
              <a:t>blockchain</a:t>
            </a:r>
            <a:r>
              <a:rPr lang="ru-RU" sz="3600" dirty="0"/>
              <a:t>?</a:t>
            </a:r>
            <a:endParaRPr lang="ru-RU" sz="36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42478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147057" y="148012"/>
            <a:ext cx="7424175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Can we change </a:t>
            </a:r>
            <a:r>
              <a:rPr lang="en-US" sz="3600" dirty="0" err="1"/>
              <a:t>blockchain</a:t>
            </a:r>
            <a:r>
              <a:rPr lang="ru-RU" sz="3600" dirty="0"/>
              <a:t>?</a:t>
            </a:r>
            <a:endParaRPr lang="ru-RU" sz="3600" dirty="0">
              <a:latin typeface="Trebuchet MS" panose="020B070302020209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0E0DF4-B9DB-E446-9C4F-A6C36F2E18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7" t="1174"/>
          <a:stretch/>
        </p:blipFill>
        <p:spPr>
          <a:xfrm>
            <a:off x="5253271" y="985981"/>
            <a:ext cx="6388713" cy="5372147"/>
          </a:xfrm>
          <a:prstGeom prst="rect">
            <a:avLst/>
          </a:prstGeom>
        </p:spPr>
      </p:pic>
      <p:sp>
        <p:nvSpPr>
          <p:cNvPr id="4" name="Объект 7">
            <a:extLst>
              <a:ext uri="{FF2B5EF4-FFF2-40B4-BE49-F238E27FC236}">
                <a16:creationId xmlns:a16="http://schemas.microsoft.com/office/drawing/2014/main" id="{E650373A-8F07-0B48-A7E8-A1AF0DA11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329" y="2072640"/>
            <a:ext cx="4533942" cy="305360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b="1" dirty="0">
              <a:latin typeface="Trebuchet MS" panose="020B070302020209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latin typeface="Trebuchet MS" panose="020B0703020202090204" pitchFamily="34" charset="0"/>
              </a:rPr>
              <a:t>A soft fork where in it’s your choice whether you want to update or not.</a:t>
            </a:r>
            <a:endParaRPr lang="ru-RU" sz="3200" b="1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83548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147057" y="148012"/>
            <a:ext cx="615620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They are very different</a:t>
            </a:r>
            <a:endParaRPr lang="ru-RU" sz="3600" dirty="0">
              <a:latin typeface="Trebuchet MS" panose="020B070302020209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FE50D8F-0C04-BF4B-A094-EEED7F099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147" y="1866823"/>
            <a:ext cx="6412255" cy="341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705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147057" y="148012"/>
            <a:ext cx="6863343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What do I need to use it</a:t>
            </a:r>
            <a:r>
              <a:rPr lang="ru-RU" sz="3600" dirty="0"/>
              <a:t>?</a:t>
            </a:r>
            <a:endParaRPr lang="ru-RU" sz="3600" dirty="0">
              <a:latin typeface="Trebuchet MS" panose="020B0703020202090204" pitchFamily="34" charset="0"/>
            </a:endParaRPr>
          </a:p>
        </p:txBody>
      </p:sp>
      <p:pic>
        <p:nvPicPr>
          <p:cNvPr id="4" name="Picture 2" descr="http://inaword.ru/wp-content/uploads/2017/07/remix1.jpg">
            <a:extLst>
              <a:ext uri="{FF2B5EF4-FFF2-40B4-BE49-F238E27FC236}">
                <a16:creationId xmlns:a16="http://schemas.microsoft.com/office/drawing/2014/main" id="{8EE0B25D-5A33-3343-BAAB-6201C4597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1" y="972963"/>
            <a:ext cx="11231879" cy="5885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E2FEBFE4-59E0-D44C-B92C-5C5F7CA0F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881" y="2022793"/>
            <a:ext cx="3961647" cy="3865944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>
                <a:latin typeface="Trebuchet MS" panose="020B0703020202090204" pitchFamily="34" charset="0"/>
              </a:rPr>
              <a:t>Solidity</a:t>
            </a:r>
          </a:p>
          <a:p>
            <a:r>
              <a:rPr lang="en-US" sz="3600" dirty="0">
                <a:latin typeface="Trebuchet MS" panose="020B0703020202090204" pitchFamily="34" charset="0"/>
              </a:rPr>
              <a:t>Remix</a:t>
            </a:r>
          </a:p>
          <a:p>
            <a:r>
              <a:rPr lang="en-US" sz="3600" dirty="0">
                <a:latin typeface="Trebuchet MS" panose="020B0703020202090204" pitchFamily="34" charset="0"/>
              </a:rPr>
              <a:t>Internet</a:t>
            </a:r>
          </a:p>
          <a:p>
            <a:r>
              <a:rPr lang="en-US" sz="3600" dirty="0">
                <a:latin typeface="Trebuchet MS" panose="020B0703020202090204" pitchFamily="34" charset="0"/>
              </a:rPr>
              <a:t>Desire</a:t>
            </a:r>
          </a:p>
          <a:p>
            <a:endParaRPr lang="en-US" sz="3600" dirty="0">
              <a:latin typeface="Trebuchet MS" panose="020B0703020202090204" pitchFamily="34" charset="0"/>
            </a:endParaRPr>
          </a:p>
          <a:p>
            <a:endParaRPr lang="en-US" sz="3600" dirty="0">
              <a:latin typeface="Trebuchet MS" panose="020B0703020202090204" pitchFamily="34" charset="0"/>
            </a:endParaRPr>
          </a:p>
          <a:p>
            <a:r>
              <a:rPr lang="en-US" sz="3600" b="1" u="sng" dirty="0">
                <a:solidFill>
                  <a:srgbClr val="7030A0"/>
                </a:solidFill>
                <a:latin typeface="Trebuchet MS" panose="020B0703020202090204" pitchFamily="34" charset="0"/>
              </a:rPr>
              <a:t>ICO</a:t>
            </a:r>
            <a:endParaRPr lang="ru-RU" sz="36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06553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28D5499-22B2-FB44-9BC8-2A2C03BABE83}"/>
              </a:ext>
            </a:extLst>
          </p:cNvPr>
          <p:cNvSpPr/>
          <p:nvPr/>
        </p:nvSpPr>
        <p:spPr>
          <a:xfrm>
            <a:off x="120268" y="161407"/>
            <a:ext cx="4634612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Smart</a:t>
            </a:r>
            <a:r>
              <a:rPr lang="en-US" sz="2400" dirty="0"/>
              <a:t> </a:t>
            </a:r>
            <a:r>
              <a:rPr lang="en-US" sz="3600" dirty="0"/>
              <a:t>contracts</a:t>
            </a:r>
            <a:endParaRPr lang="ru-RU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681539-EFCD-D04B-81B8-884D8232554A}"/>
              </a:ext>
            </a:extLst>
          </p:cNvPr>
          <p:cNvSpPr txBox="1"/>
          <p:nvPr/>
        </p:nvSpPr>
        <p:spPr>
          <a:xfrm>
            <a:off x="120268" y="1713054"/>
            <a:ext cx="119752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rebuchet MS" panose="020B0703020202090204" pitchFamily="34" charset="0"/>
              </a:rPr>
              <a:t>Provide security that is superior to traditional contract law and to reduce other transaction costs associated with contracting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latin typeface="Trebuchet MS" panose="020B070302020209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rebuchet MS" panose="020B0703020202090204" pitchFamily="34" charset="0"/>
              </a:rPr>
              <a:t>New ways to formalize the relationships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latin typeface="Trebuchet MS" panose="020B070302020209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rebuchet MS" panose="020B0703020202090204" pitchFamily="34" charset="0"/>
              </a:rPr>
              <a:t>Contain code functions and can interact with other contracts, make decisions, store data, and send ether to others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latin typeface="Trebuchet MS" panose="020B070302020209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rebuchet MS" panose="020B0703020202090204" pitchFamily="34" charset="0"/>
              </a:rPr>
              <a:t>Programming language = Solidity</a:t>
            </a:r>
          </a:p>
          <a:p>
            <a:endParaRPr lang="ru-RU" sz="2000" b="1" dirty="0">
              <a:latin typeface="Trebuchet MS" panose="020B070302020209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5459E29-9E78-4B4B-84EC-3974455B38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220" y="3857826"/>
            <a:ext cx="61087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94604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B99D953-7407-7E42-95BA-D9D94CCD6180}"/>
              </a:ext>
            </a:extLst>
          </p:cNvPr>
          <p:cNvSpPr txBox="1"/>
          <p:nvPr/>
        </p:nvSpPr>
        <p:spPr>
          <a:xfrm>
            <a:off x="5382228" y="275545"/>
            <a:ext cx="6520405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rebuchet MS" panose="020B0703020202090204" pitchFamily="34" charset="0"/>
              </a:rPr>
              <a:t>	contract Option {</a:t>
            </a:r>
          </a:p>
          <a:p>
            <a:endParaRPr lang="en-US" dirty="0">
              <a:latin typeface="Trebuchet MS" panose="020B0703020202090204" pitchFamily="34" charset="0"/>
            </a:endParaRPr>
          </a:p>
          <a:p>
            <a:r>
              <a:rPr lang="en-US" dirty="0">
                <a:latin typeface="Trebuchet MS" panose="020B0703020202090204" pitchFamily="34" charset="0"/>
              </a:rPr>
              <a:t>		</a:t>
            </a:r>
            <a:r>
              <a:rPr lang="en-US" dirty="0" err="1">
                <a:latin typeface="Trebuchet MS" panose="020B0703020202090204" pitchFamily="34" charset="0"/>
              </a:rPr>
              <a:t>trikePrice</a:t>
            </a:r>
            <a:r>
              <a:rPr lang="en-US" dirty="0">
                <a:latin typeface="Trebuchet MS" panose="020B0703020202090204" pitchFamily="34" charset="0"/>
              </a:rPr>
              <a:t> = $50</a:t>
            </a:r>
          </a:p>
          <a:p>
            <a:endParaRPr lang="en-US" dirty="0">
              <a:latin typeface="Trebuchet MS" panose="020B0703020202090204" pitchFamily="34" charset="0"/>
            </a:endParaRPr>
          </a:p>
          <a:p>
            <a:r>
              <a:rPr lang="en-US" dirty="0">
                <a:latin typeface="Trebuchet MS" panose="020B0703020202090204" pitchFamily="34" charset="0"/>
              </a:rPr>
              <a:t>		holder = Alice</a:t>
            </a:r>
          </a:p>
          <a:p>
            <a:br>
              <a:rPr lang="en-US" dirty="0">
                <a:latin typeface="Trebuchet MS" panose="020B0703020202090204" pitchFamily="34" charset="0"/>
              </a:rPr>
            </a:br>
            <a:r>
              <a:rPr lang="en-US" dirty="0">
                <a:latin typeface="Trebuchet MS" panose="020B0703020202090204" pitchFamily="34" charset="0"/>
              </a:rPr>
              <a:t>		seller = Bob</a:t>
            </a:r>
          </a:p>
          <a:p>
            <a:br>
              <a:rPr lang="en-US" dirty="0">
                <a:latin typeface="Trebuchet MS" panose="020B0703020202090204" pitchFamily="34" charset="0"/>
              </a:rPr>
            </a:br>
            <a:r>
              <a:rPr lang="en-US" dirty="0">
                <a:latin typeface="Trebuchet MS" panose="020B0703020202090204" pitchFamily="34" charset="0"/>
              </a:rPr>
              <a:t>		asset = 100 shares of Acme Inc.</a:t>
            </a:r>
          </a:p>
          <a:p>
            <a:r>
              <a:rPr lang="en-US" dirty="0">
                <a:latin typeface="Trebuchet MS" panose="020B0703020202090204" pitchFamily="34" charset="0"/>
              </a:rPr>
              <a:t>	</a:t>
            </a:r>
          </a:p>
          <a:p>
            <a:r>
              <a:rPr lang="en-US" dirty="0">
                <a:latin typeface="Trebuchet MS" panose="020B0703020202090204" pitchFamily="34" charset="0"/>
              </a:rPr>
              <a:t>		</a:t>
            </a:r>
            <a:r>
              <a:rPr lang="en-US" dirty="0" err="1">
                <a:latin typeface="Trebuchet MS" panose="020B0703020202090204" pitchFamily="34" charset="0"/>
              </a:rPr>
              <a:t>expiryDate</a:t>
            </a:r>
            <a:r>
              <a:rPr lang="en-US" dirty="0">
                <a:latin typeface="Trebuchet MS" panose="020B0703020202090204" pitchFamily="34" charset="0"/>
              </a:rPr>
              <a:t> = June 1st, 2016</a:t>
            </a:r>
          </a:p>
          <a:p>
            <a:endParaRPr lang="en-US" dirty="0">
              <a:latin typeface="Trebuchet MS" panose="020B0703020202090204" pitchFamily="34" charset="0"/>
            </a:endParaRPr>
          </a:p>
          <a:p>
            <a:r>
              <a:rPr lang="en-US" dirty="0">
                <a:latin typeface="Trebuchet MS" panose="020B0703020202090204" pitchFamily="34" charset="0"/>
              </a:rPr>
              <a:t>	function exercise ( ) {</a:t>
            </a:r>
          </a:p>
          <a:p>
            <a:br>
              <a:rPr lang="en-US" dirty="0">
                <a:latin typeface="Trebuchet MS" panose="020B0703020202090204" pitchFamily="34" charset="0"/>
              </a:rPr>
            </a:br>
            <a:r>
              <a:rPr lang="en-US" dirty="0">
                <a:latin typeface="Trebuchet MS" panose="020B0703020202090204" pitchFamily="34" charset="0"/>
              </a:rPr>
              <a:t>		If Message Sender = holder, and</a:t>
            </a:r>
          </a:p>
          <a:p>
            <a:endParaRPr lang="en-US" dirty="0">
              <a:latin typeface="Trebuchet MS" panose="020B0703020202090204" pitchFamily="34" charset="0"/>
            </a:endParaRPr>
          </a:p>
          <a:p>
            <a:r>
              <a:rPr lang="en-US" dirty="0">
                <a:latin typeface="Trebuchet MS" panose="020B0703020202090204" pitchFamily="34" charset="0"/>
              </a:rPr>
              <a:t>		If Current Date&lt;</a:t>
            </a:r>
            <a:r>
              <a:rPr lang="en-US" dirty="0" err="1">
                <a:latin typeface="Trebuchet MS" panose="020B0703020202090204" pitchFamily="34" charset="0"/>
              </a:rPr>
              <a:t>expiryDate</a:t>
            </a:r>
            <a:r>
              <a:rPr lang="en-US" dirty="0">
                <a:latin typeface="Trebuchet MS" panose="020B0703020202090204" pitchFamily="34" charset="0"/>
              </a:rPr>
              <a:t>, then</a:t>
            </a:r>
          </a:p>
          <a:p>
            <a:endParaRPr lang="en-US" dirty="0">
              <a:latin typeface="Trebuchet MS" panose="020B0703020202090204" pitchFamily="34" charset="0"/>
            </a:endParaRPr>
          </a:p>
          <a:p>
            <a:r>
              <a:rPr lang="en-US" dirty="0">
                <a:latin typeface="Trebuchet MS" panose="020B0703020202090204" pitchFamily="34" charset="0"/>
              </a:rPr>
              <a:t>			holder send($5,000) to seller, and</a:t>
            </a:r>
          </a:p>
          <a:p>
            <a:endParaRPr lang="en-US" dirty="0">
              <a:latin typeface="Trebuchet MS" panose="020B0703020202090204" pitchFamily="34" charset="0"/>
            </a:endParaRPr>
          </a:p>
          <a:p>
            <a:r>
              <a:rPr lang="en-US" dirty="0">
                <a:latin typeface="Trebuchet MS" panose="020B0703020202090204" pitchFamily="34" charset="0"/>
              </a:rPr>
              <a:t>			seller send(asset) to holder</a:t>
            </a:r>
          </a:p>
          <a:p>
            <a:endParaRPr lang="en-US" dirty="0">
              <a:latin typeface="Trebuchet MS" panose="020B0703020202090204" pitchFamily="34" charset="0"/>
            </a:endParaRPr>
          </a:p>
          <a:p>
            <a:r>
              <a:rPr lang="en-US" dirty="0">
                <a:latin typeface="Trebuchet MS" panose="020B0703020202090204" pitchFamily="34" charset="0"/>
              </a:rPr>
              <a:t>			}}</a:t>
            </a:r>
            <a:endParaRPr lang="en-US" dirty="0">
              <a:effectLst/>
              <a:latin typeface="Trebuchet MS" panose="020B070302020209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42C1F5C-F4D8-6E45-BDAC-DC59D39B0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791" y="1676863"/>
            <a:ext cx="6357073" cy="3493807"/>
          </a:xfrm>
          <a:prstGeom prst="rect">
            <a:avLst/>
          </a:prstGeom>
        </p:spPr>
      </p:pic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0B71F415-2B22-CD4A-9FC1-9B21BC4354E6}"/>
              </a:ext>
            </a:extLst>
          </p:cNvPr>
          <p:cNvCxnSpPr>
            <a:cxnSpLocks/>
          </p:cNvCxnSpPr>
          <p:nvPr/>
        </p:nvCxnSpPr>
        <p:spPr>
          <a:xfrm>
            <a:off x="6088284" y="0"/>
            <a:ext cx="0" cy="68580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араллелограмм 8">
            <a:extLst>
              <a:ext uri="{FF2B5EF4-FFF2-40B4-BE49-F238E27FC236}">
                <a16:creationId xmlns:a16="http://schemas.microsoft.com/office/drawing/2014/main" id="{5DD60452-1E93-D540-A3AB-3D3D7EDAD0C6}"/>
              </a:ext>
            </a:extLst>
          </p:cNvPr>
          <p:cNvSpPr/>
          <p:nvPr/>
        </p:nvSpPr>
        <p:spPr>
          <a:xfrm>
            <a:off x="120268" y="161407"/>
            <a:ext cx="4634612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Smart</a:t>
            </a:r>
            <a:r>
              <a:rPr lang="en-US" sz="2400" dirty="0"/>
              <a:t> </a:t>
            </a:r>
            <a:r>
              <a:rPr lang="en-US" sz="3600" dirty="0"/>
              <a:t>contracts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89467303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4280145" y="3110668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Practice?</a:t>
            </a:r>
            <a:endParaRPr lang="ru-RU" sz="3600" dirty="0">
              <a:latin typeface="Trebuchet MS" panose="020B070302020209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14ED57-7BC4-3243-903B-099EF6D5D36A}"/>
              </a:ext>
            </a:extLst>
          </p:cNvPr>
          <p:cNvSpPr txBox="1"/>
          <p:nvPr/>
        </p:nvSpPr>
        <p:spPr>
          <a:xfrm>
            <a:off x="3991324" y="4713316"/>
            <a:ext cx="47789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remix.ethereum.org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104577137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E44A5305-78CE-E04F-8B69-20A7CEFC8047}"/>
              </a:ext>
            </a:extLst>
          </p:cNvPr>
          <p:cNvSpPr/>
          <p:nvPr/>
        </p:nvSpPr>
        <p:spPr>
          <a:xfrm>
            <a:off x="4280145" y="3110668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rebuchet MS" panose="020B0703020202090204" pitchFamily="34" charset="0"/>
              </a:rPr>
              <a:t>DApp</a:t>
            </a:r>
            <a:endParaRPr lang="ru-RU" sz="36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031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D3670F-25A3-F04B-8AC4-158CE8A744A4}"/>
              </a:ext>
            </a:extLst>
          </p:cNvPr>
          <p:cNvSpPr txBox="1"/>
          <p:nvPr/>
        </p:nvSpPr>
        <p:spPr>
          <a:xfrm>
            <a:off x="765021" y="3140679"/>
            <a:ext cx="5166222" cy="769441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Trebuchet MS" panose="020B0703020202090204" pitchFamily="34" charset="0"/>
              </a:rPr>
              <a:t>We will talk about:</a:t>
            </a:r>
            <a:endParaRPr lang="ru-RU" sz="44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3" name="Параллелограмм 2">
            <a:extLst>
              <a:ext uri="{FF2B5EF4-FFF2-40B4-BE49-F238E27FC236}">
                <a16:creationId xmlns:a16="http://schemas.microsoft.com/office/drawing/2014/main" id="{DFAA9872-9125-0A40-9AD4-82C6ED7D0839}"/>
              </a:ext>
            </a:extLst>
          </p:cNvPr>
          <p:cNvSpPr/>
          <p:nvPr/>
        </p:nvSpPr>
        <p:spPr>
          <a:xfrm>
            <a:off x="5371070" y="5080687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Trebuchet MS" panose="020B0703020202090204" pitchFamily="34" charset="0"/>
              </a:rPr>
              <a:t>Decentralization</a:t>
            </a:r>
            <a:endParaRPr lang="ru-RU" sz="2400" dirty="0"/>
          </a:p>
        </p:txBody>
      </p:sp>
      <p:sp>
        <p:nvSpPr>
          <p:cNvPr id="10" name="Параллелограмм 9">
            <a:extLst>
              <a:ext uri="{FF2B5EF4-FFF2-40B4-BE49-F238E27FC236}">
                <a16:creationId xmlns:a16="http://schemas.microsoft.com/office/drawing/2014/main" id="{D357214C-016D-7446-8489-1A8E6942C22B}"/>
              </a:ext>
            </a:extLst>
          </p:cNvPr>
          <p:cNvSpPr/>
          <p:nvPr/>
        </p:nvSpPr>
        <p:spPr>
          <a:xfrm>
            <a:off x="6021859" y="419923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Trebuchet MS" panose="020B0703020202090204" pitchFamily="34" charset="0"/>
              </a:rPr>
              <a:t>Encryption</a:t>
            </a:r>
            <a:endParaRPr lang="ru-RU" sz="2400" dirty="0"/>
          </a:p>
        </p:txBody>
      </p:sp>
      <p:sp>
        <p:nvSpPr>
          <p:cNvPr id="11" name="Параллелограмм 10">
            <a:extLst>
              <a:ext uri="{FF2B5EF4-FFF2-40B4-BE49-F238E27FC236}">
                <a16:creationId xmlns:a16="http://schemas.microsoft.com/office/drawing/2014/main" id="{79428A6D-9547-2341-95F2-09124623F973}"/>
              </a:ext>
            </a:extLst>
          </p:cNvPr>
          <p:cNvSpPr/>
          <p:nvPr/>
        </p:nvSpPr>
        <p:spPr>
          <a:xfrm>
            <a:off x="6614984" y="3317791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rebuchet MS" panose="020B0703020202090204" pitchFamily="34" charset="0"/>
              </a:rPr>
              <a:t>Bitcoin</a:t>
            </a:r>
            <a:endParaRPr lang="ru-RU" sz="2400" b="1" dirty="0">
              <a:latin typeface="Trebuchet MS" panose="020B0703020202090204" pitchFamily="34" charset="0"/>
            </a:endParaRPr>
          </a:p>
        </p:txBody>
      </p:sp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BE1731F1-BDBD-AA46-B323-BE9520D70D21}"/>
              </a:ext>
            </a:extLst>
          </p:cNvPr>
          <p:cNvSpPr/>
          <p:nvPr/>
        </p:nvSpPr>
        <p:spPr>
          <a:xfrm>
            <a:off x="7249297" y="2436343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latin typeface="Trebuchet MS" panose="020B0703020202090204" pitchFamily="34" charset="0"/>
              </a:rPr>
              <a:t>Ethereum</a:t>
            </a:r>
            <a:endParaRPr lang="ru-RU" sz="2400" b="1" dirty="0">
              <a:latin typeface="Trebuchet MS" panose="020B0703020202090204" pitchFamily="34" charset="0"/>
            </a:endParaRPr>
          </a:p>
        </p:txBody>
      </p:sp>
      <p:sp>
        <p:nvSpPr>
          <p:cNvPr id="16" name="Параллелограмм 15">
            <a:extLst>
              <a:ext uri="{FF2B5EF4-FFF2-40B4-BE49-F238E27FC236}">
                <a16:creationId xmlns:a16="http://schemas.microsoft.com/office/drawing/2014/main" id="{6AB62BA5-E28E-9A4A-8F54-FC9B39CECA88}"/>
              </a:ext>
            </a:extLst>
          </p:cNvPr>
          <p:cNvSpPr/>
          <p:nvPr/>
        </p:nvSpPr>
        <p:spPr>
          <a:xfrm>
            <a:off x="7871254" y="1554895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latin typeface="Trebuchet MS" panose="020B0703020202090204" pitchFamily="34" charset="0"/>
              </a:rPr>
              <a:t>DApp</a:t>
            </a:r>
            <a:endParaRPr lang="ru-RU" sz="2400" b="1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55607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28D5499-22B2-FB44-9BC8-2A2C03BABE83}"/>
              </a:ext>
            </a:extLst>
          </p:cNvPr>
          <p:cNvSpPr/>
          <p:nvPr/>
        </p:nvSpPr>
        <p:spPr>
          <a:xfrm>
            <a:off x="120268" y="161407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rebuchet MS" panose="020B0703020202090204" pitchFamily="34" charset="0"/>
              </a:rPr>
              <a:t>DApp</a:t>
            </a:r>
            <a:endParaRPr lang="ru-RU" sz="2400" dirty="0">
              <a:latin typeface="Trebuchet MS" panose="020B070302020209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99D953-7407-7E42-95BA-D9D94CCD6180}"/>
              </a:ext>
            </a:extLst>
          </p:cNvPr>
          <p:cNvSpPr txBox="1"/>
          <p:nvPr/>
        </p:nvSpPr>
        <p:spPr>
          <a:xfrm>
            <a:off x="0" y="2326849"/>
            <a:ext cx="119472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err="1">
                <a:latin typeface="Trebuchet MS" panose="020B0703020202090204" pitchFamily="34" charset="0"/>
              </a:rPr>
              <a:t>DApp</a:t>
            </a:r>
            <a:r>
              <a:rPr lang="en-US" sz="3200" dirty="0">
                <a:latin typeface="Trebuchet MS" panose="020B0703020202090204" pitchFamily="34" charset="0"/>
              </a:rPr>
              <a:t> is smart contracts evolution from automatization point of 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err="1">
                <a:latin typeface="Trebuchet MS" panose="020B0703020202090204" pitchFamily="34" charset="0"/>
              </a:rPr>
              <a:t>Dapp</a:t>
            </a:r>
            <a:r>
              <a:rPr lang="en-US" sz="3200" dirty="0">
                <a:latin typeface="Trebuchet MS" panose="020B0703020202090204" pitchFamily="34" charset="0"/>
              </a:rPr>
              <a:t> – is group of smart-contracts in the Backend with GUI in the Frontend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Trebuchet MS" panose="020B0703020202090204" pitchFamily="34" charset="0"/>
              </a:rPr>
              <a:t>We can make their implementation by uploading code into transaction and pasting it into our network</a:t>
            </a:r>
          </a:p>
        </p:txBody>
      </p:sp>
    </p:spTree>
    <p:extLst>
      <p:ext uri="{BB962C8B-B14F-4D97-AF65-F5344CB8AC3E}">
        <p14:creationId xmlns:p14="http://schemas.microsoft.com/office/powerpoint/2010/main" val="410280780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28D5499-22B2-FB44-9BC8-2A2C03BABE83}"/>
              </a:ext>
            </a:extLst>
          </p:cNvPr>
          <p:cNvSpPr/>
          <p:nvPr/>
        </p:nvSpPr>
        <p:spPr>
          <a:xfrm>
            <a:off x="120268" y="161407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rebuchet MS" panose="020B0703020202090204" pitchFamily="34" charset="0"/>
              </a:rPr>
              <a:t>DApp</a:t>
            </a:r>
            <a:endParaRPr lang="ru-RU" sz="3600" dirty="0">
              <a:latin typeface="Trebuchet MS" panose="020B070302020209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412811-12C3-1E46-98CF-7B47F34C09B3}"/>
              </a:ext>
            </a:extLst>
          </p:cNvPr>
          <p:cNvSpPr txBox="1"/>
          <p:nvPr/>
        </p:nvSpPr>
        <p:spPr>
          <a:xfrm>
            <a:off x="3509492" y="1555584"/>
            <a:ext cx="56345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latin typeface="Trebuchet MS" panose="020B0703020202090204" pitchFamily="34" charset="0"/>
              </a:rPr>
              <a:t>OpenBazaar</a:t>
            </a:r>
            <a:endParaRPr lang="en-US" sz="3200" dirty="0">
              <a:latin typeface="Trebuchet MS" panose="020B0703020202090204" pitchFamily="34" charset="0"/>
            </a:endParaRPr>
          </a:p>
          <a:p>
            <a:pPr algn="ctr"/>
            <a:endParaRPr lang="en-US" sz="3200" dirty="0">
              <a:latin typeface="Trebuchet MS" panose="020B0703020202090204" pitchFamily="34" charset="0"/>
            </a:endParaRPr>
          </a:p>
          <a:p>
            <a:pPr algn="ctr"/>
            <a:r>
              <a:rPr lang="en-US" sz="3200" dirty="0" err="1">
                <a:latin typeface="Trebuchet MS" panose="020B0703020202090204" pitchFamily="34" charset="0"/>
              </a:rPr>
              <a:t>LaZooz</a:t>
            </a:r>
            <a:endParaRPr lang="en-US" sz="3200" dirty="0">
              <a:latin typeface="Trebuchet MS" panose="020B0703020202090204" pitchFamily="34" charset="0"/>
            </a:endParaRPr>
          </a:p>
          <a:p>
            <a:pPr algn="ctr"/>
            <a:endParaRPr lang="en-US" sz="3200" dirty="0">
              <a:latin typeface="Trebuchet MS" panose="020B0703020202090204" pitchFamily="34" charset="0"/>
            </a:endParaRPr>
          </a:p>
          <a:p>
            <a:pPr algn="ctr"/>
            <a:r>
              <a:rPr lang="en-US" sz="3200" dirty="0">
                <a:latin typeface="Trebuchet MS" panose="020B0703020202090204" pitchFamily="34" charset="0"/>
              </a:rPr>
              <a:t>Twister </a:t>
            </a:r>
          </a:p>
          <a:p>
            <a:pPr algn="ctr"/>
            <a:endParaRPr lang="en-US" sz="3200" dirty="0">
              <a:latin typeface="Trebuchet MS" panose="020B0703020202090204" pitchFamily="34" charset="0"/>
            </a:endParaRPr>
          </a:p>
          <a:p>
            <a:pPr algn="ctr"/>
            <a:r>
              <a:rPr lang="en-US" sz="3200" dirty="0">
                <a:latin typeface="Trebuchet MS" panose="020B0703020202090204" pitchFamily="34" charset="0"/>
              </a:rPr>
              <a:t>Gems</a:t>
            </a:r>
          </a:p>
          <a:p>
            <a:pPr algn="ctr"/>
            <a:endParaRPr lang="en-US" sz="3200" dirty="0">
              <a:latin typeface="Trebuchet MS" panose="020B0703020202090204" pitchFamily="34" charset="0"/>
            </a:endParaRPr>
          </a:p>
          <a:p>
            <a:pPr algn="ctr"/>
            <a:r>
              <a:rPr lang="en-US" sz="3200" dirty="0" err="1">
                <a:latin typeface="Trebuchet MS" panose="020B0703020202090204" pitchFamily="34" charset="0"/>
              </a:rPr>
              <a:t>Storj</a:t>
            </a:r>
            <a:endParaRPr lang="ru-RU" sz="3200" dirty="0">
              <a:latin typeface="Trebuchet MS" panose="020B0703020202090204" pitchFamily="34" charset="0"/>
            </a:endParaRP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73426D84-ADB0-F34C-90A9-1EC5177699A3}"/>
              </a:ext>
            </a:extLst>
          </p:cNvPr>
          <p:cNvCxnSpPr>
            <a:cxnSpLocks/>
          </p:cNvCxnSpPr>
          <p:nvPr/>
        </p:nvCxnSpPr>
        <p:spPr>
          <a:xfrm>
            <a:off x="5215943" y="2066133"/>
            <a:ext cx="2202288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0AE14C4-C138-144E-8EC6-675491CF1CAB}"/>
              </a:ext>
            </a:extLst>
          </p:cNvPr>
          <p:cNvCxnSpPr>
            <a:cxnSpLocks/>
          </p:cNvCxnSpPr>
          <p:nvPr/>
        </p:nvCxnSpPr>
        <p:spPr>
          <a:xfrm>
            <a:off x="5679583" y="3029902"/>
            <a:ext cx="1326524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6BB3C241-129D-984C-AD79-18E832E413AF}"/>
              </a:ext>
            </a:extLst>
          </p:cNvPr>
          <p:cNvCxnSpPr>
            <a:cxnSpLocks/>
          </p:cNvCxnSpPr>
          <p:nvPr/>
        </p:nvCxnSpPr>
        <p:spPr>
          <a:xfrm>
            <a:off x="5679583" y="3993671"/>
            <a:ext cx="1326524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C4B721CF-E10A-7742-95B8-AA276361658B}"/>
              </a:ext>
            </a:extLst>
          </p:cNvPr>
          <p:cNvCxnSpPr>
            <a:cxnSpLocks/>
          </p:cNvCxnSpPr>
          <p:nvPr/>
        </p:nvCxnSpPr>
        <p:spPr>
          <a:xfrm>
            <a:off x="5872766" y="5021834"/>
            <a:ext cx="953037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0585ED31-A281-BE4F-A3CC-9A0A35CE9FC6}"/>
              </a:ext>
            </a:extLst>
          </p:cNvPr>
          <p:cNvCxnSpPr>
            <a:cxnSpLocks/>
          </p:cNvCxnSpPr>
          <p:nvPr/>
        </p:nvCxnSpPr>
        <p:spPr>
          <a:xfrm>
            <a:off x="5872766" y="5985603"/>
            <a:ext cx="953037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525843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араллелограмм 3">
            <a:extLst>
              <a:ext uri="{FF2B5EF4-FFF2-40B4-BE49-F238E27FC236}">
                <a16:creationId xmlns:a16="http://schemas.microsoft.com/office/drawing/2014/main" id="{D28D5499-22B2-FB44-9BC8-2A2C03BABE83}"/>
              </a:ext>
            </a:extLst>
          </p:cNvPr>
          <p:cNvSpPr/>
          <p:nvPr/>
        </p:nvSpPr>
        <p:spPr>
          <a:xfrm>
            <a:off x="4006468" y="147119"/>
            <a:ext cx="4201297" cy="704336"/>
          </a:xfrm>
          <a:prstGeom prst="parallelogram">
            <a:avLst>
              <a:gd name="adj" fmla="val 7587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rebuchet MS" panose="020B0703020202090204" pitchFamily="34" charset="0"/>
              </a:rPr>
              <a:t>Resources</a:t>
            </a:r>
            <a:endParaRPr lang="ru-RU" sz="3200" b="1" dirty="0">
              <a:latin typeface="Trebuchet MS" panose="020B070302020209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DB61CA-D423-D147-86F8-6C0596CA7B4F}"/>
              </a:ext>
            </a:extLst>
          </p:cNvPr>
          <p:cNvSpPr txBox="1"/>
          <p:nvPr/>
        </p:nvSpPr>
        <p:spPr>
          <a:xfrm>
            <a:off x="585789" y="1501140"/>
            <a:ext cx="1122521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Melanie Swan -  “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Blockchain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”</a:t>
            </a:r>
            <a:b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en-US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http://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www.michaelnielsen.org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/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ddi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/how-the-bitcoin-protocol-actually-works</a:t>
            </a:r>
            <a:b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en-US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https://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ethereum.org</a:t>
            </a:r>
            <a:endParaRPr lang="en-US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https://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github.com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/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EnoRage</a:t>
            </a:r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/</a:t>
            </a:r>
            <a:r>
              <a:rPr lang="en-US" sz="3200" dirty="0" err="1">
                <a:solidFill>
                  <a:schemeClr val="bg1"/>
                </a:solidFill>
                <a:latin typeface="Trebuchet MS" panose="020B0703020202090204" pitchFamily="34" charset="0"/>
              </a:rPr>
              <a:t>ssc</a:t>
            </a:r>
            <a:endParaRPr lang="en-US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3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20688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D7BCB7-420B-A147-AD7E-12E9658FD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8900" y="2186782"/>
            <a:ext cx="2214562" cy="1256400"/>
          </a:xfrm>
          <a:solidFill>
            <a:srgbClr val="7030A0"/>
          </a:solidFill>
        </p:spPr>
        <p:txBody>
          <a:bodyPr>
            <a:normAutofit/>
          </a:bodyPr>
          <a:lstStyle/>
          <a:p>
            <a:pPr algn="r"/>
            <a:r>
              <a:rPr lang="en-US" sz="7200" dirty="0">
                <a:solidFill>
                  <a:schemeClr val="bg1"/>
                </a:solidFill>
                <a:latin typeface="Trebuchet MS" panose="020B0703020202090204" pitchFamily="34" charset="0"/>
              </a:rPr>
              <a:t>You! </a:t>
            </a:r>
            <a:endParaRPr lang="ru-RU" sz="72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204FEDC-EB57-1444-AF51-EEFEF4569B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897413"/>
            <a:ext cx="6486525" cy="1655762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rebuchet MS" panose="020B0703020202090204" pitchFamily="34" charset="0"/>
              </a:rPr>
              <a:t>Nick Kozlov – MSP (</a:t>
            </a:r>
            <a:r>
              <a:rPr lang="en-US" sz="2800" b="1" dirty="0" err="1">
                <a:latin typeface="Trebuchet MS" panose="020B0703020202090204" pitchFamily="34" charset="0"/>
              </a:rPr>
              <a:t>Rus</a:t>
            </a:r>
            <a:r>
              <a:rPr lang="en-US" sz="2800" b="1" dirty="0">
                <a:latin typeface="Trebuchet MS" panose="020B0703020202090204" pitchFamily="34" charset="0"/>
              </a:rPr>
              <a:t>)</a:t>
            </a:r>
          </a:p>
          <a:p>
            <a:r>
              <a:rPr lang="en-US" sz="2800" b="1" dirty="0" err="1">
                <a:latin typeface="Trebuchet MS" panose="020B0703020202090204" pitchFamily="34" charset="0"/>
              </a:rPr>
              <a:t>Nikita.Kozlov@studentpartner.com</a:t>
            </a:r>
            <a:endParaRPr lang="en-US" sz="2800" b="1" dirty="0">
              <a:latin typeface="Trebuchet MS" panose="020B070302020209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B53B69-BEDE-B944-9CC5-B93FA6201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34" y="6384330"/>
            <a:ext cx="398793" cy="4001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BE4B8F-64B1-B24E-97B1-AF9DF951FB23}"/>
              </a:ext>
            </a:extLst>
          </p:cNvPr>
          <p:cNvSpPr txBox="1"/>
          <p:nvPr/>
        </p:nvSpPr>
        <p:spPr>
          <a:xfrm>
            <a:off x="506827" y="6382147"/>
            <a:ext cx="36847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B1E87"/>
                </a:solidFill>
                <a:latin typeface="Trebuchet MS" panose="020B0703020202090204" pitchFamily="34" charset="0"/>
              </a:rPr>
              <a:t>| Microsoft Student Partners </a:t>
            </a:r>
            <a:endParaRPr lang="ru-RU" sz="2000" b="1" dirty="0">
              <a:solidFill>
                <a:srgbClr val="FB1E87"/>
              </a:solidFill>
              <a:latin typeface="Trebuchet MS" panose="020B070302020209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F8C74A96-1164-AE48-BFD0-27D13ED30A08}"/>
              </a:ext>
            </a:extLst>
          </p:cNvPr>
          <p:cNvSpPr txBox="1">
            <a:spLocks/>
          </p:cNvSpPr>
          <p:nvPr/>
        </p:nvSpPr>
        <p:spPr>
          <a:xfrm>
            <a:off x="3290887" y="2186781"/>
            <a:ext cx="3195638" cy="1256400"/>
          </a:xfrm>
          <a:prstGeom prst="rect">
            <a:avLst/>
          </a:prstGeom>
          <a:solidFill>
            <a:srgbClr val="FB1E87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800" dirty="0">
                <a:solidFill>
                  <a:schemeClr val="bg1"/>
                </a:solidFill>
                <a:latin typeface="Trebuchet MS" panose="020B0703020202090204" pitchFamily="34" charset="0"/>
              </a:rPr>
              <a:t>Thank</a:t>
            </a:r>
            <a:r>
              <a:rPr lang="en-US" sz="7200" dirty="0">
                <a:latin typeface="Trebuchet MS" panose="020B0703020202090204" pitchFamily="34" charset="0"/>
              </a:rPr>
              <a:t> </a:t>
            </a:r>
            <a:endParaRPr lang="ru-RU" sz="7200" dirty="0">
              <a:latin typeface="Trebuchet MS" panose="020B0703020202090204" pitchFamily="34" charset="0"/>
            </a:endParaRP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DF1B136-75FC-2A47-8251-F8A4E835146F}"/>
              </a:ext>
            </a:extLst>
          </p:cNvPr>
          <p:cNvSpPr txBox="1">
            <a:spLocks/>
          </p:cNvSpPr>
          <p:nvPr/>
        </p:nvSpPr>
        <p:spPr>
          <a:xfrm>
            <a:off x="6041136" y="3897413"/>
            <a:ext cx="648652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latin typeface="Trebuchet MS" panose="020B0703020202090204" pitchFamily="34" charset="0"/>
              </a:rPr>
              <a:t>Kirill </a:t>
            </a:r>
            <a:r>
              <a:rPr lang="en-US" sz="2800" b="1" dirty="0" err="1">
                <a:latin typeface="Trebuchet MS" panose="020B0703020202090204" pitchFamily="34" charset="0"/>
              </a:rPr>
              <a:t>Kuznetsov</a:t>
            </a:r>
            <a:endParaRPr lang="ru-RU" sz="2800" b="1" dirty="0">
              <a:latin typeface="Trebuchet MS" panose="020B0703020202090204" pitchFamily="34" charset="0"/>
            </a:endParaRPr>
          </a:p>
          <a:p>
            <a:r>
              <a:rPr lang="en-US" sz="2800" b="1" dirty="0" err="1">
                <a:latin typeface="Trebuchet MS" panose="020B0703020202090204" pitchFamily="34" charset="0"/>
              </a:rPr>
              <a:t>krboktv@gmail.com</a:t>
            </a:r>
            <a:endParaRPr lang="en-US" sz="2800" b="1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529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7C15E82-16D4-E84B-8B3A-D0CBE30761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" t="630" r="573" b="1468"/>
          <a:stretch/>
        </p:blipFill>
        <p:spPr>
          <a:xfrm>
            <a:off x="432262" y="606829"/>
            <a:ext cx="7115694" cy="5170516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4603028-4FAA-AD46-B9BA-29D58F08B347}"/>
              </a:ext>
            </a:extLst>
          </p:cNvPr>
          <p:cNvSpPr/>
          <p:nvPr/>
        </p:nvSpPr>
        <p:spPr>
          <a:xfrm>
            <a:off x="9052561" y="111390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Transaction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BDA98B2D-90CE-414C-8C39-6CBE50765A74}"/>
              </a:ext>
            </a:extLst>
          </p:cNvPr>
          <p:cNvSpPr/>
          <p:nvPr/>
        </p:nvSpPr>
        <p:spPr>
          <a:xfrm>
            <a:off x="9052561" y="1881448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Block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380B2D27-84A2-CA4A-B275-C117D35C1006}"/>
              </a:ext>
            </a:extLst>
          </p:cNvPr>
          <p:cNvSpPr/>
          <p:nvPr/>
        </p:nvSpPr>
        <p:spPr>
          <a:xfrm>
            <a:off x="9052561" y="2648990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Network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A6015D2E-46B4-7142-A690-A9ABB4E59BB7}"/>
              </a:ext>
            </a:extLst>
          </p:cNvPr>
          <p:cNvSpPr/>
          <p:nvPr/>
        </p:nvSpPr>
        <p:spPr>
          <a:xfrm>
            <a:off x="9052561" y="3416532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Node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A7637734-D31A-C74D-AE9F-769FCFECA22B}"/>
              </a:ext>
            </a:extLst>
          </p:cNvPr>
          <p:cNvSpPr/>
          <p:nvPr/>
        </p:nvSpPr>
        <p:spPr>
          <a:xfrm>
            <a:off x="9052561" y="4184074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Chain of blocks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F02995D-E603-6046-824F-4D9034D6A505}"/>
              </a:ext>
            </a:extLst>
          </p:cNvPr>
          <p:cNvSpPr/>
          <p:nvPr/>
        </p:nvSpPr>
        <p:spPr>
          <a:xfrm>
            <a:off x="9052561" y="4951616"/>
            <a:ext cx="1837112" cy="440574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703020202090204" pitchFamily="34" charset="0"/>
              </a:rPr>
              <a:t>Ledger</a:t>
            </a:r>
            <a:endParaRPr lang="ru-RU" dirty="0">
              <a:latin typeface="Trebuchet MS" panose="020B070302020209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FCB89B2-CA35-9F4E-B573-EEADB38834F5}"/>
              </a:ext>
            </a:extLst>
          </p:cNvPr>
          <p:cNvSpPr txBox="1"/>
          <p:nvPr/>
        </p:nvSpPr>
        <p:spPr>
          <a:xfrm>
            <a:off x="8844742" y="6488668"/>
            <a:ext cx="3374410" cy="369332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europeanpaymentscouncil.eu</a:t>
            </a:r>
            <a:endParaRPr lang="ru-RU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37131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5252</TotalTime>
  <Words>1651</Words>
  <Application>Microsoft Macintosh PowerPoint</Application>
  <PresentationFormat>Widescreen</PresentationFormat>
  <Paragraphs>557</Paragraphs>
  <Slides>83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90" baseType="lpstr">
      <vt:lpstr>Arial</vt:lpstr>
      <vt:lpstr>Calibri</vt:lpstr>
      <vt:lpstr>Calibri Light</vt:lpstr>
      <vt:lpstr>Georgia</vt:lpstr>
      <vt:lpstr>Trebuchet MS</vt:lpstr>
      <vt:lpstr>Wingdings</vt:lpstr>
      <vt:lpstr>Тема Office</vt:lpstr>
      <vt:lpstr>chain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You! 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Blockchain</dc:title>
  <dc:creator>Nikita Kozlov</dc:creator>
  <cp:lastModifiedBy>Козлов Никита</cp:lastModifiedBy>
  <cp:revision>176</cp:revision>
  <cp:lastPrinted>2017-11-02T19:07:27Z</cp:lastPrinted>
  <dcterms:created xsi:type="dcterms:W3CDTF">2017-10-31T09:12:59Z</dcterms:created>
  <dcterms:modified xsi:type="dcterms:W3CDTF">2018-05-11T00:39:41Z</dcterms:modified>
</cp:coreProperties>
</file>

<file path=docProps/thumbnail.jpeg>
</file>